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AAC9CAB-8317-4AFB-96B8-179039FAD8FB}" type="datetimeFigureOut">
              <a:rPr lang="es-ES" smtClean="0"/>
              <a:pPr/>
              <a:t>21/06/2011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3392C36-8F32-45F6-9424-37A89133E954}"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C9CAB-8317-4AFB-96B8-179039FAD8FB}" type="datetimeFigureOut">
              <a:rPr lang="es-ES" smtClean="0"/>
              <a:pPr/>
              <a:t>21/06/2011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92C36-8F32-45F6-9424-37A89133E954}"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2.png"/><Relationship Id="rId7" Type="http://schemas.openxmlformats.org/officeDocument/2006/relationships/image" Target="../media/image8.jpeg"/><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2.png"/><Relationship Id="rId7" Type="http://schemas.openxmlformats.org/officeDocument/2006/relationships/image" Target="../media/image19.jpeg"/><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1.png"/><Relationship Id="rId4" Type="http://schemas.openxmlformats.org/officeDocument/2006/relationships/image" Target="../media/image13.png"/><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gif"/><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jpeg"/><Relationship Id="rId4" Type="http://schemas.openxmlformats.org/officeDocument/2006/relationships/image" Target="../media/image24.png"/><Relationship Id="rId9" Type="http://schemas.openxmlformats.org/officeDocument/2006/relationships/image" Target="../media/image29.jpe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8 Grupo"/>
          <p:cNvGrpSpPr/>
          <p:nvPr/>
        </p:nvGrpSpPr>
        <p:grpSpPr>
          <a:xfrm>
            <a:off x="0" y="0"/>
            <a:ext cx="9144000" cy="6858000"/>
            <a:chOff x="539552" y="332656"/>
            <a:chExt cx="8136904" cy="6237278"/>
          </a:xfrm>
        </p:grpSpPr>
        <p:grpSp>
          <p:nvGrpSpPr>
            <p:cNvPr id="7" name="6 Grupo"/>
            <p:cNvGrpSpPr/>
            <p:nvPr/>
          </p:nvGrpSpPr>
          <p:grpSpPr>
            <a:xfrm>
              <a:off x="539552" y="332656"/>
              <a:ext cx="8136904" cy="6237278"/>
              <a:chOff x="539552" y="332656"/>
              <a:chExt cx="8136904" cy="6237278"/>
            </a:xfrm>
          </p:grpSpPr>
          <p:pic>
            <p:nvPicPr>
              <p:cNvPr id="5122" name="Picture 2" descr="http://www.universoarquitectura.com/wp-content/uploads/el-futuro-de-las-ciudades-del-siglo-xxi.jpg"/>
              <p:cNvPicPr>
                <a:picLocks noChangeAspect="1" noChangeArrowheads="1"/>
              </p:cNvPicPr>
              <p:nvPr/>
            </p:nvPicPr>
            <p:blipFill>
              <a:blip r:embed="rId2" cstate="print"/>
              <a:srcRect/>
              <a:stretch>
                <a:fillRect/>
              </a:stretch>
            </p:blipFill>
            <p:spPr bwMode="auto">
              <a:xfrm>
                <a:off x="539552" y="332656"/>
                <a:ext cx="8136904" cy="6237278"/>
              </a:xfrm>
              <a:prstGeom prst="rect">
                <a:avLst/>
              </a:prstGeom>
              <a:noFill/>
            </p:spPr>
          </p:pic>
          <p:pic>
            <p:nvPicPr>
              <p:cNvPr id="5123" name="Picture 3"/>
              <p:cNvPicPr>
                <a:picLocks noChangeAspect="1" noChangeArrowheads="1"/>
              </p:cNvPicPr>
              <p:nvPr/>
            </p:nvPicPr>
            <p:blipFill>
              <a:blip r:embed="rId3" cstate="print">
                <a:clrChange>
                  <a:clrFrom>
                    <a:srgbClr val="FFFFFF"/>
                  </a:clrFrom>
                  <a:clrTo>
                    <a:srgbClr val="FFFFFF">
                      <a:alpha val="0"/>
                    </a:srgbClr>
                  </a:clrTo>
                </a:clrChange>
                <a:duotone>
                  <a:schemeClr val="accent6">
                    <a:shade val="45000"/>
                    <a:satMod val="135000"/>
                  </a:schemeClr>
                  <a:prstClr val="white"/>
                </a:duotone>
              </a:blip>
              <a:srcRect/>
              <a:stretch>
                <a:fillRect/>
              </a:stretch>
            </p:blipFill>
            <p:spPr bwMode="auto">
              <a:xfrm>
                <a:off x="2267744" y="548680"/>
                <a:ext cx="4457700" cy="990600"/>
              </a:xfrm>
              <a:prstGeom prst="rect">
                <a:avLst/>
              </a:prstGeom>
              <a:noFill/>
              <a:ln w="9525">
                <a:noFill/>
                <a:miter lim="800000"/>
                <a:headEnd/>
                <a:tailEnd/>
              </a:ln>
            </p:spPr>
          </p:pic>
        </p:grpSp>
        <p:sp>
          <p:nvSpPr>
            <p:cNvPr id="8" name="7 CuadroTexto"/>
            <p:cNvSpPr txBox="1"/>
            <p:nvPr/>
          </p:nvSpPr>
          <p:spPr>
            <a:xfrm>
              <a:off x="4932040" y="4653136"/>
              <a:ext cx="3528392" cy="1595541"/>
            </a:xfrm>
            <a:prstGeom prst="rect">
              <a:avLst/>
            </a:prstGeom>
            <a:noFill/>
          </p:spPr>
          <p:txBody>
            <a:bodyPr wrap="square" rtlCol="0">
              <a:spAutoFit/>
            </a:bodyPr>
            <a:lstStyle/>
            <a:p>
              <a:r>
                <a:rPr lang="es-ES" sz="3600" u="sng" dirty="0" smtClean="0">
                  <a:solidFill>
                    <a:schemeClr val="bg1"/>
                  </a:solidFill>
                </a:rPr>
                <a:t>GROUP:</a:t>
              </a:r>
            </a:p>
            <a:p>
              <a:r>
                <a:rPr lang="es-ES" sz="3600" dirty="0" smtClean="0">
                  <a:solidFill>
                    <a:schemeClr val="bg1"/>
                  </a:solidFill>
                </a:rPr>
                <a:t>Cándida Ferreira</a:t>
              </a:r>
            </a:p>
            <a:p>
              <a:r>
                <a:rPr lang="es-ES" sz="3600" dirty="0" smtClean="0">
                  <a:solidFill>
                    <a:schemeClr val="bg1"/>
                  </a:solidFill>
                </a:rPr>
                <a:t>Dione Escobar</a:t>
              </a:r>
              <a:endParaRPr lang="es-ES" sz="3600" dirty="0">
                <a:solidFill>
                  <a:schemeClr val="bg1"/>
                </a:solidFill>
              </a:endParaRPr>
            </a:p>
          </p:txBody>
        </p:sp>
      </p:grpSp>
    </p:spTree>
  </p:cSld>
  <p:clrMapOvr>
    <a:masterClrMapping/>
  </p:clrMapOvr>
  <p:transition spd="med">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2880" y="65162"/>
            <a:ext cx="9018240" cy="6727676"/>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2 Marcador de contenido"/>
          <p:cNvSpPr>
            <a:spLocks noGrp="1"/>
          </p:cNvSpPr>
          <p:nvPr>
            <p:ph idx="1"/>
          </p:nvPr>
        </p:nvSpPr>
        <p:spPr>
          <a:xfrm>
            <a:off x="395536" y="404664"/>
            <a:ext cx="8229600" cy="5832648"/>
          </a:xfrm>
        </p:spPr>
        <p:txBody>
          <a:bodyPr>
            <a:normAutofit fontScale="92500" lnSpcReduction="10000"/>
          </a:bodyPr>
          <a:lstStyle/>
          <a:p>
            <a:pPr algn="just"/>
            <a:r>
              <a:rPr lang="en-US" sz="2000" dirty="0" smtClean="0"/>
              <a:t>The diminishing water supply creates another dangerous </a:t>
            </a:r>
          </a:p>
          <a:p>
            <a:pPr algn="just">
              <a:buNone/>
            </a:pPr>
            <a:r>
              <a:rPr lang="en-US" sz="2000" dirty="0" smtClean="0"/>
              <a:t>Problem. Once its water supply is gone, the only way to </a:t>
            </a:r>
          </a:p>
          <a:p>
            <a:pPr algn="just">
              <a:buNone/>
            </a:pPr>
            <a:r>
              <a:rPr lang="en-US" sz="2000" dirty="0" smtClean="0"/>
              <a:t>Receive water will be to transport it from across the mountains.</a:t>
            </a:r>
          </a:p>
          <a:p>
            <a:pPr algn="just">
              <a:buNone/>
            </a:pPr>
            <a:r>
              <a:rPr lang="en-US" sz="2000" dirty="0" smtClean="0"/>
              <a:t> Not only does the city have to pipe water in, but it also has to </a:t>
            </a:r>
          </a:p>
          <a:p>
            <a:pPr algn="just">
              <a:buNone/>
            </a:pPr>
            <a:r>
              <a:rPr lang="en-US" sz="2000" dirty="0" smtClean="0"/>
              <a:t>Pipe the sewage out of waste-filled areas.</a:t>
            </a:r>
          </a:p>
          <a:p>
            <a:pPr algn="just"/>
            <a:r>
              <a:rPr lang="en-US" sz="2000" dirty="0" smtClean="0"/>
              <a:t> The air in the city is so polluted that </a:t>
            </a:r>
          </a:p>
          <a:p>
            <a:pPr algn="just">
              <a:buNone/>
            </a:pPr>
            <a:r>
              <a:rPr lang="en-US" sz="2000" dirty="0" smtClean="0"/>
              <a:t>At times the air quality exceeds 100</a:t>
            </a:r>
          </a:p>
          <a:p>
            <a:pPr algn="just">
              <a:buNone/>
            </a:pPr>
            <a:r>
              <a:rPr lang="en-US" sz="2000" dirty="0" smtClean="0"/>
              <a:t>Times the acceptable level. </a:t>
            </a:r>
          </a:p>
          <a:p>
            <a:pPr algn="just">
              <a:buNone/>
            </a:pPr>
            <a:r>
              <a:rPr lang="en-US" sz="2000" dirty="0" smtClean="0"/>
              <a:t>Thousands of factories and millions </a:t>
            </a:r>
          </a:p>
          <a:p>
            <a:pPr algn="just">
              <a:buNone/>
            </a:pPr>
            <a:r>
              <a:rPr lang="en-US" sz="2000" dirty="0" smtClean="0"/>
              <a:t>Of vehicles are the main causes of the air </a:t>
            </a:r>
          </a:p>
          <a:p>
            <a:pPr algn="just">
              <a:buNone/>
            </a:pPr>
            <a:r>
              <a:rPr lang="en-US" sz="2000" dirty="0" smtClean="0"/>
              <a:t>Pollution in city.</a:t>
            </a:r>
          </a:p>
          <a:p>
            <a:pPr algn="just"/>
            <a:r>
              <a:rPr lang="en-US" sz="2000" dirty="0" smtClean="0"/>
              <a:t>Poverty, often stemming from issues of class, </a:t>
            </a:r>
          </a:p>
          <a:p>
            <a:pPr algn="just">
              <a:buNone/>
            </a:pPr>
            <a:r>
              <a:rPr lang="en-US" sz="2000" dirty="0" smtClean="0"/>
              <a:t>Social, and racial stratification and </a:t>
            </a:r>
          </a:p>
          <a:p>
            <a:pPr algn="just">
              <a:buNone/>
            </a:pPr>
            <a:r>
              <a:rPr lang="en-US" sz="2000" dirty="0" smtClean="0"/>
              <a:t>Socio-economic polarization, urban </a:t>
            </a:r>
          </a:p>
          <a:p>
            <a:pPr algn="just">
              <a:buNone/>
            </a:pPr>
            <a:r>
              <a:rPr lang="en-US" sz="2000" dirty="0" smtClean="0"/>
              <a:t>Poverty is an enormous problem in </a:t>
            </a:r>
          </a:p>
          <a:p>
            <a:pPr algn="just">
              <a:buNone/>
            </a:pPr>
            <a:r>
              <a:rPr lang="en-US" sz="2000" dirty="0" smtClean="0"/>
              <a:t>Many cities. Concentrated poverty in </a:t>
            </a:r>
          </a:p>
          <a:p>
            <a:pPr algn="just">
              <a:buNone/>
            </a:pPr>
            <a:r>
              <a:rPr lang="en-US" sz="2000" dirty="0" smtClean="0"/>
              <a:t>Cities also has an effect on all other city life issues.</a:t>
            </a:r>
          </a:p>
          <a:p>
            <a:pPr algn="just"/>
            <a:endParaRPr lang="en-US" sz="2000" dirty="0"/>
          </a:p>
        </p:txBody>
      </p:sp>
      <p:pic>
        <p:nvPicPr>
          <p:cNvPr id="5" name="Picture 2" descr="http://html.rincondelvago.com/000646160.jpg"/>
          <p:cNvPicPr>
            <a:picLocks noChangeAspect="1" noChangeArrowheads="1"/>
          </p:cNvPicPr>
          <p:nvPr/>
        </p:nvPicPr>
        <p:blipFill>
          <a:blip r:embed="rId2" cstate="print"/>
          <a:srcRect/>
          <a:stretch>
            <a:fillRect/>
          </a:stretch>
        </p:blipFill>
        <p:spPr bwMode="auto">
          <a:xfrm>
            <a:off x="6084168" y="3068960"/>
            <a:ext cx="2624497" cy="2035324"/>
          </a:xfrm>
          <a:prstGeom prst="rect">
            <a:avLst/>
          </a:prstGeom>
          <a:noFill/>
        </p:spPr>
      </p:pic>
      <p:pic>
        <p:nvPicPr>
          <p:cNvPr id="6" name="Picture 10" descr="http://4.bp.blogspot.com/_AaXJKhmEhsY/R65S4WjCd-I/AAAAAAAABm4/8biBbo5Txdo/s400/A.jpg"/>
          <p:cNvPicPr>
            <a:picLocks noChangeAspect="1" noChangeArrowheads="1"/>
          </p:cNvPicPr>
          <p:nvPr/>
        </p:nvPicPr>
        <p:blipFill>
          <a:blip r:embed="rId3" cstate="print"/>
          <a:srcRect/>
          <a:stretch>
            <a:fillRect/>
          </a:stretch>
        </p:blipFill>
        <p:spPr bwMode="auto">
          <a:xfrm>
            <a:off x="6948264" y="764704"/>
            <a:ext cx="1512168" cy="1494273"/>
          </a:xfrm>
          <a:prstGeom prst="rect">
            <a:avLst/>
          </a:prstGeom>
          <a:noFill/>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2880" y="65162"/>
            <a:ext cx="9018240" cy="6727676"/>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2 Marcador de contenido"/>
          <p:cNvSpPr>
            <a:spLocks noGrp="1"/>
          </p:cNvSpPr>
          <p:nvPr>
            <p:ph idx="1"/>
          </p:nvPr>
        </p:nvSpPr>
        <p:spPr>
          <a:xfrm>
            <a:off x="539552" y="620688"/>
            <a:ext cx="8229600" cy="6048672"/>
          </a:xfrm>
        </p:spPr>
        <p:txBody>
          <a:bodyPr>
            <a:normAutofit fontScale="62500" lnSpcReduction="20000"/>
          </a:bodyPr>
          <a:lstStyle/>
          <a:p>
            <a:r>
              <a:rPr lang="en-US" dirty="0">
                <a:solidFill>
                  <a:srgbClr val="FF0000"/>
                </a:solidFill>
              </a:rPr>
              <a:t>Housing: Housing in cities and where people choose </a:t>
            </a:r>
            <a:r>
              <a:rPr lang="en-US" dirty="0" smtClean="0">
                <a:solidFill>
                  <a:srgbClr val="FF0000"/>
                </a:solidFill>
              </a:rPr>
              <a:t>to</a:t>
            </a:r>
          </a:p>
          <a:p>
            <a:pPr>
              <a:buNone/>
            </a:pPr>
            <a:r>
              <a:rPr lang="en-US" dirty="0" smtClean="0">
                <a:solidFill>
                  <a:srgbClr val="FF0000"/>
                </a:solidFill>
              </a:rPr>
              <a:t> </a:t>
            </a:r>
            <a:r>
              <a:rPr lang="en-US" dirty="0">
                <a:solidFill>
                  <a:srgbClr val="FF0000"/>
                </a:solidFill>
              </a:rPr>
              <a:t>live can often lead to or be a product of problems </a:t>
            </a:r>
            <a:r>
              <a:rPr lang="en-US" dirty="0" smtClean="0">
                <a:solidFill>
                  <a:srgbClr val="FF0000"/>
                </a:solidFill>
              </a:rPr>
              <a:t>inherent</a:t>
            </a:r>
          </a:p>
          <a:p>
            <a:pPr>
              <a:buNone/>
            </a:pPr>
            <a:r>
              <a:rPr lang="en-US" dirty="0" smtClean="0">
                <a:solidFill>
                  <a:srgbClr val="FF0000"/>
                </a:solidFill>
              </a:rPr>
              <a:t> </a:t>
            </a:r>
            <a:r>
              <a:rPr lang="en-US" dirty="0">
                <a:solidFill>
                  <a:srgbClr val="FF0000"/>
                </a:solidFill>
              </a:rPr>
              <a:t>in the city. Gentrification of certain areas within cities can </a:t>
            </a:r>
            <a:endParaRPr lang="en-US" dirty="0" smtClean="0">
              <a:solidFill>
                <a:srgbClr val="FF0000"/>
              </a:solidFill>
            </a:endParaRPr>
          </a:p>
          <a:p>
            <a:pPr>
              <a:buNone/>
            </a:pPr>
            <a:r>
              <a:rPr lang="en-US" dirty="0" smtClean="0">
                <a:solidFill>
                  <a:srgbClr val="FF0000"/>
                </a:solidFill>
              </a:rPr>
              <a:t>lead </a:t>
            </a:r>
            <a:r>
              <a:rPr lang="en-US" dirty="0">
                <a:solidFill>
                  <a:srgbClr val="FF0000"/>
                </a:solidFill>
              </a:rPr>
              <a:t>to the forcing out of lower income residents to </a:t>
            </a:r>
            <a:r>
              <a:rPr lang="en-US" dirty="0" smtClean="0">
                <a:solidFill>
                  <a:srgbClr val="FF0000"/>
                </a:solidFill>
              </a:rPr>
              <a:t>make</a:t>
            </a:r>
          </a:p>
          <a:p>
            <a:pPr>
              <a:buNone/>
            </a:pPr>
            <a:r>
              <a:rPr lang="en-US" dirty="0" smtClean="0">
                <a:solidFill>
                  <a:srgbClr val="FF0000"/>
                </a:solidFill>
              </a:rPr>
              <a:t>way </a:t>
            </a:r>
            <a:r>
              <a:rPr lang="en-US" dirty="0">
                <a:solidFill>
                  <a:srgbClr val="FF0000"/>
                </a:solidFill>
              </a:rPr>
              <a:t>for more affluent city dwellers.</a:t>
            </a:r>
          </a:p>
          <a:p>
            <a:endParaRPr lang="en-US" dirty="0"/>
          </a:p>
          <a:p>
            <a:r>
              <a:rPr lang="en-US" dirty="0"/>
              <a:t>Crime: Issues of concentrated poverty and </a:t>
            </a:r>
            <a:endParaRPr lang="en-US" dirty="0" smtClean="0"/>
          </a:p>
          <a:p>
            <a:pPr>
              <a:buNone/>
            </a:pPr>
            <a:r>
              <a:rPr lang="en-US" dirty="0" smtClean="0"/>
              <a:t>segregated residential </a:t>
            </a:r>
            <a:r>
              <a:rPr lang="en-US" dirty="0"/>
              <a:t>areas can contribute to </a:t>
            </a:r>
            <a:r>
              <a:rPr lang="en-US" dirty="0" smtClean="0"/>
              <a:t>pockets</a:t>
            </a:r>
          </a:p>
          <a:p>
            <a:pPr>
              <a:buNone/>
            </a:pPr>
            <a:r>
              <a:rPr lang="en-US" dirty="0" smtClean="0"/>
              <a:t> </a:t>
            </a:r>
            <a:r>
              <a:rPr lang="en-US" dirty="0"/>
              <a:t>of high crime rate </a:t>
            </a:r>
            <a:r>
              <a:rPr lang="en-US" dirty="0" smtClean="0"/>
              <a:t>areas </a:t>
            </a:r>
            <a:r>
              <a:rPr lang="en-US" dirty="0"/>
              <a:t>within cities. Areas of </a:t>
            </a:r>
            <a:endParaRPr lang="en-US" dirty="0" smtClean="0"/>
          </a:p>
          <a:p>
            <a:pPr>
              <a:buNone/>
            </a:pPr>
            <a:r>
              <a:rPr lang="en-US" dirty="0" smtClean="0"/>
              <a:t>higher </a:t>
            </a:r>
            <a:r>
              <a:rPr lang="en-US" dirty="0"/>
              <a:t>crime rates often suffer </a:t>
            </a:r>
            <a:r>
              <a:rPr lang="en-US" dirty="0" smtClean="0"/>
              <a:t>from </a:t>
            </a:r>
            <a:r>
              <a:rPr lang="en-US" dirty="0"/>
              <a:t>plummeting </a:t>
            </a:r>
            <a:endParaRPr lang="en-US" dirty="0" smtClean="0"/>
          </a:p>
          <a:p>
            <a:pPr>
              <a:buNone/>
            </a:pPr>
            <a:r>
              <a:rPr lang="en-US" dirty="0" smtClean="0"/>
              <a:t>property </a:t>
            </a:r>
            <a:r>
              <a:rPr lang="en-US" dirty="0"/>
              <a:t>values.</a:t>
            </a:r>
          </a:p>
          <a:p>
            <a:endParaRPr lang="es-ES" dirty="0" smtClean="0"/>
          </a:p>
          <a:p>
            <a:endParaRPr lang="en-US" dirty="0"/>
          </a:p>
          <a:p>
            <a:r>
              <a:rPr lang="en-US" dirty="0"/>
              <a:t>Health: The urban environment can lead to </a:t>
            </a:r>
            <a:endParaRPr lang="en-US" dirty="0" smtClean="0"/>
          </a:p>
          <a:p>
            <a:pPr>
              <a:buNone/>
            </a:pPr>
            <a:r>
              <a:rPr lang="en-US" dirty="0" smtClean="0"/>
              <a:t>physical </a:t>
            </a:r>
            <a:r>
              <a:rPr lang="en-US" dirty="0"/>
              <a:t>and mental health issues unique to city </a:t>
            </a:r>
            <a:endParaRPr lang="en-US" dirty="0" smtClean="0"/>
          </a:p>
          <a:p>
            <a:pPr>
              <a:buNone/>
            </a:pPr>
            <a:r>
              <a:rPr lang="en-US" dirty="0" smtClean="0"/>
              <a:t>dwellers</a:t>
            </a:r>
            <a:r>
              <a:rPr lang="en-US" dirty="0"/>
              <a:t>. Additionally, proper access to health </a:t>
            </a:r>
            <a:r>
              <a:rPr lang="en-US" dirty="0" smtClean="0"/>
              <a:t>care</a:t>
            </a:r>
          </a:p>
          <a:p>
            <a:pPr>
              <a:buNone/>
            </a:pPr>
            <a:r>
              <a:rPr lang="en-US" dirty="0" smtClean="0"/>
              <a:t> </a:t>
            </a:r>
            <a:r>
              <a:rPr lang="en-US" dirty="0"/>
              <a:t>has long been an issue in urban environments</a:t>
            </a:r>
            <a:r>
              <a:rPr lang="en-US" dirty="0" smtClean="0"/>
              <a:t>,</a:t>
            </a:r>
          </a:p>
          <a:p>
            <a:pPr>
              <a:buNone/>
            </a:pPr>
            <a:r>
              <a:rPr lang="en-US" dirty="0" smtClean="0"/>
              <a:t> </a:t>
            </a:r>
            <a:r>
              <a:rPr lang="en-US" dirty="0"/>
              <a:t>with affluent residents having no problems of access </a:t>
            </a:r>
            <a:endParaRPr lang="en-US" dirty="0" smtClean="0"/>
          </a:p>
          <a:p>
            <a:pPr>
              <a:buNone/>
            </a:pPr>
            <a:r>
              <a:rPr lang="en-US" dirty="0" smtClean="0"/>
              <a:t>but </a:t>
            </a:r>
            <a:r>
              <a:rPr lang="en-US" dirty="0"/>
              <a:t>lower income populations often struggling to gain adequate health care.</a:t>
            </a:r>
          </a:p>
          <a:p>
            <a:endParaRPr lang="en-US" dirty="0"/>
          </a:p>
        </p:txBody>
      </p:sp>
      <p:pic>
        <p:nvPicPr>
          <p:cNvPr id="6" name="Picture 4" descr="http://pepamut.files.wordpress.com/2011/05/property_crime.gif"/>
          <p:cNvPicPr>
            <a:picLocks noChangeAspect="1" noChangeArrowheads="1"/>
          </p:cNvPicPr>
          <p:nvPr/>
        </p:nvPicPr>
        <p:blipFill>
          <a:blip r:embed="rId2" cstate="print"/>
          <a:srcRect/>
          <a:stretch>
            <a:fillRect/>
          </a:stretch>
        </p:blipFill>
        <p:spPr bwMode="auto">
          <a:xfrm>
            <a:off x="6732240" y="3356992"/>
            <a:ext cx="1800200" cy="1727335"/>
          </a:xfrm>
          <a:prstGeom prst="rect">
            <a:avLst/>
          </a:prstGeom>
          <a:noFill/>
        </p:spPr>
      </p:pic>
      <p:pic>
        <p:nvPicPr>
          <p:cNvPr id="7" name="Picture 2" descr="http://www.plataformaurbana.cl/wp-content/uploads/2007/08/803461743_normal_plaza_de_armas.thumbnail.jpg"/>
          <p:cNvPicPr>
            <a:picLocks noChangeAspect="1" noChangeArrowheads="1"/>
          </p:cNvPicPr>
          <p:nvPr/>
        </p:nvPicPr>
        <p:blipFill>
          <a:blip r:embed="rId3" cstate="print"/>
          <a:srcRect/>
          <a:stretch>
            <a:fillRect/>
          </a:stretch>
        </p:blipFill>
        <p:spPr bwMode="auto">
          <a:xfrm>
            <a:off x="6876255" y="836712"/>
            <a:ext cx="1875907" cy="1405161"/>
          </a:xfrm>
          <a:prstGeom prst="rect">
            <a:avLst/>
          </a:prstGeom>
          <a:noFill/>
        </p:spPr>
      </p:pic>
    </p:spTree>
  </p:cSld>
  <p:clrMapOvr>
    <a:masterClrMapping/>
  </p:clrMapOvr>
  <p:transition>
    <p:cut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2880" y="65162"/>
            <a:ext cx="9018240" cy="6727676"/>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2 Marcador de contenido"/>
          <p:cNvSpPr>
            <a:spLocks noGrp="1"/>
          </p:cNvSpPr>
          <p:nvPr>
            <p:ph idx="1"/>
          </p:nvPr>
        </p:nvSpPr>
        <p:spPr>
          <a:xfrm>
            <a:off x="611560" y="1196752"/>
            <a:ext cx="8064896" cy="3024336"/>
          </a:xfrm>
        </p:spPr>
        <p:txBody>
          <a:bodyPr>
            <a:normAutofit/>
          </a:bodyPr>
          <a:lstStyle/>
          <a:p>
            <a:r>
              <a:rPr lang="en-US" sz="2000" dirty="0"/>
              <a:t>Education: Urban educational facilities often face problems of overcrowding, violence and disciplinary situations, instructor compensation, higher dropout rates, funding, facilities, and quality of education provided. In many cities, private schools offer affluent parents the opportunity to pay for a premium education for their children, but this leads to further problems for those in the public schools and </a:t>
            </a:r>
            <a:r>
              <a:rPr lang="en-US" sz="2000" dirty="0" smtClean="0"/>
              <a:t>for community </a:t>
            </a:r>
            <a:r>
              <a:rPr lang="en-US" sz="2000" dirty="0"/>
              <a:t>cohesion</a:t>
            </a:r>
            <a:r>
              <a:rPr lang="en-US" dirty="0"/>
              <a:t>.</a:t>
            </a:r>
          </a:p>
          <a:p>
            <a:endParaRPr lang="en-US" dirty="0"/>
          </a:p>
        </p:txBody>
      </p:sp>
      <p:pic>
        <p:nvPicPr>
          <p:cNvPr id="6" name="Picture 2" descr="http://www.isvarmurti.com/blog/wp-content/uploads/2011/02/Education_cap.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32040" y="3501008"/>
            <a:ext cx="3024336" cy="2356855"/>
          </a:xfrm>
          <a:prstGeom prst="rect">
            <a:avLst/>
          </a:prstGeom>
          <a:noFill/>
        </p:spPr>
      </p:pic>
    </p:spTree>
  </p:cSld>
  <p:clrMapOvr>
    <a:masterClrMapping/>
  </p:clrMapOvr>
  <p:transition>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2880" y="65162"/>
            <a:ext cx="9018240" cy="6727676"/>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angle 1"/>
          <p:cNvSpPr>
            <a:spLocks noChangeArrowheads="1"/>
          </p:cNvSpPr>
          <p:nvPr/>
        </p:nvSpPr>
        <p:spPr bwMode="auto">
          <a:xfrm>
            <a:off x="1331640" y="2312149"/>
            <a:ext cx="6624736"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Cities are systems that over time have been transformed and each</a:t>
            </a:r>
            <a:r>
              <a:rPr kumimoji="0" lang="en-US" sz="2000" b="0" i="0" u="none" strike="noStrike" cap="none" normalizeH="0" baseline="0" dirty="0" smtClean="0">
                <a:ln>
                  <a:noFill/>
                </a:ln>
                <a:solidFill>
                  <a:schemeClr val="tx1"/>
                </a:solidFill>
                <a:effectLst/>
                <a:latin typeface="+mj-lt"/>
                <a:ea typeface="Calibri" pitchFamily="34" charset="0"/>
                <a:cs typeface="Times New Roman" pitchFamily="18" charset="0"/>
              </a:rPr>
              <a:t> of them with</a:t>
            </a: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certain characteristics that have been depending on its location and the need to hold their</a:t>
            </a:r>
            <a:r>
              <a:rPr kumimoji="0" lang="en-US" sz="2000" b="0" i="0" u="none" strike="noStrike" cap="none" normalizeH="0" baseline="0" dirty="0" smtClean="0">
                <a:ln>
                  <a:noFill/>
                </a:ln>
                <a:solidFill>
                  <a:schemeClr val="tx1"/>
                </a:solidFill>
                <a:effectLst/>
                <a:latin typeface="+mj-lt"/>
                <a:ea typeface="Calibri" pitchFamily="34" charset="0"/>
                <a:cs typeface="Times New Roman" pitchFamily="18" charset="0"/>
              </a:rPr>
              <a:t> inhabitants.</a:t>
            </a: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It is a dynamic system that is affected by many factors </a:t>
            </a:r>
            <a:r>
              <a:rPr kumimoji="0" lang="en-US" sz="2000" b="0" i="0" u="none" strike="noStrike" cap="none" normalizeH="0" baseline="0" dirty="0" smtClean="0">
                <a:ln>
                  <a:noFill/>
                </a:ln>
                <a:solidFill>
                  <a:srgbClr val="000000"/>
                </a:solidFill>
                <a:effectLst/>
                <a:latin typeface="+mj-lt"/>
                <a:ea typeface="Times New Roman" pitchFamily="18" charset="0"/>
                <a:cs typeface="Arial" pitchFamily="34" charset="0"/>
              </a:rPr>
              <a:t>and men over time has learned to live with it and become part of all the activities he performs.</a:t>
            </a:r>
            <a:r>
              <a:rPr kumimoji="0" lang="en-US" sz="2000" b="0" i="0" u="none" strike="noStrike" cap="none" normalizeH="0" baseline="0" dirty="0" smtClean="0">
                <a:ln>
                  <a:noFill/>
                </a:ln>
                <a:solidFill>
                  <a:srgbClr val="000000"/>
                </a:solidFill>
                <a:effectLst/>
                <a:latin typeface="+mj-lt"/>
                <a:ea typeface="Calibri" pitchFamily="34" charset="0"/>
                <a:cs typeface="Arial" pitchFamily="34" charset="0"/>
              </a:rPr>
              <a:t> it is the center of human life with its pros and cons. It is the place</a:t>
            </a:r>
            <a:r>
              <a:rPr kumimoji="0" lang="en-US" sz="2000" b="0" i="0" u="none" strike="noStrike" cap="none" normalizeH="0" baseline="0" dirty="0" smtClean="0">
                <a:ln>
                  <a:noFill/>
                </a:ln>
                <a:solidFill>
                  <a:schemeClr val="tx1"/>
                </a:solidFill>
                <a:effectLst/>
                <a:latin typeface="+mj-lt"/>
                <a:ea typeface="Calibri" pitchFamily="34" charset="0"/>
                <a:cs typeface="Times New Roman" pitchFamily="18" charset="0"/>
              </a:rPr>
              <a:t> where human being lives and operates.</a:t>
            </a:r>
            <a:endParaRPr kumimoji="0" lang="en-US" sz="20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23728" y="620688"/>
            <a:ext cx="5184576" cy="952438"/>
          </a:xfrm>
          <a:prstGeom prst="rect">
            <a:avLst/>
          </a:prstGeom>
          <a:noFill/>
          <a:ln w="9525">
            <a:noFill/>
            <a:miter lim="800000"/>
            <a:headEnd/>
            <a:tailEnd/>
          </a:ln>
        </p:spPr>
      </p:pic>
    </p:spTree>
  </p:cSld>
  <p:clrMapOvr>
    <a:masterClrMapping/>
  </p:clrMapOvr>
  <p:transition>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14 Grupo"/>
          <p:cNvGrpSpPr/>
          <p:nvPr/>
        </p:nvGrpSpPr>
        <p:grpSpPr>
          <a:xfrm>
            <a:off x="971600" y="0"/>
            <a:ext cx="7992886" cy="6858000"/>
            <a:chOff x="683568" y="0"/>
            <a:chExt cx="7992886" cy="6858000"/>
          </a:xfrm>
        </p:grpSpPr>
        <p:grpSp>
          <p:nvGrpSpPr>
            <p:cNvPr id="16" name="8 Grupo"/>
            <p:cNvGrpSpPr/>
            <p:nvPr/>
          </p:nvGrpSpPr>
          <p:grpSpPr>
            <a:xfrm>
              <a:off x="683568" y="0"/>
              <a:ext cx="7992886" cy="6858000"/>
              <a:chOff x="683568" y="0"/>
              <a:chExt cx="8591993" cy="7567516"/>
            </a:xfrm>
          </p:grpSpPr>
          <p:grpSp>
            <p:nvGrpSpPr>
              <p:cNvPr id="21" name="5 Grupo"/>
              <p:cNvGrpSpPr/>
              <p:nvPr/>
            </p:nvGrpSpPr>
            <p:grpSpPr>
              <a:xfrm>
                <a:off x="683568" y="0"/>
                <a:ext cx="7817940" cy="7567516"/>
                <a:chOff x="683568" y="0"/>
                <a:chExt cx="7817940" cy="7567516"/>
              </a:xfrm>
            </p:grpSpPr>
            <p:pic>
              <p:nvPicPr>
                <p:cNvPr id="24" name="Picture 2" descr="http://www.cosassencillas.com/wp-content/uploads/2007/12/Hojasdeblocdenotas_74CF/notebookpaper.png"/>
                <p:cNvPicPr>
                  <a:picLocks noChangeAspect="1" noChangeArrowheads="1"/>
                </p:cNvPicPr>
                <p:nvPr/>
              </p:nvPicPr>
              <p:blipFill>
                <a:blip r:embed="rId2" cstate="print"/>
                <a:srcRect r="35352"/>
                <a:stretch>
                  <a:fillRect/>
                </a:stretch>
              </p:blipFill>
              <p:spPr bwMode="auto">
                <a:xfrm>
                  <a:off x="683568" y="0"/>
                  <a:ext cx="7817940" cy="7567516"/>
                </a:xfrm>
                <a:prstGeom prst="rect">
                  <a:avLst/>
                </a:prstGeom>
                <a:noFill/>
              </p:spPr>
            </p:pic>
            <p:pic>
              <p:nvPicPr>
                <p:cNvPr id="25" name="Picture 3"/>
                <p:cNvPicPr>
                  <a:picLocks noChangeAspect="1" noChangeArrowheads="1"/>
                </p:cNvPicPr>
                <p:nvPr/>
              </p:nvPicPr>
              <p:blipFill>
                <a:blip r:embed="rId3" cstate="print">
                  <a:clrChange>
                    <a:clrFrom>
                      <a:srgbClr val="FFFFFF"/>
                    </a:clrFrom>
                    <a:clrTo>
                      <a:srgbClr val="FFFFFF">
                        <a:alpha val="0"/>
                      </a:srgbClr>
                    </a:clrTo>
                  </a:clrChange>
                  <a:duotone>
                    <a:schemeClr val="accent2">
                      <a:shade val="45000"/>
                      <a:satMod val="135000"/>
                    </a:schemeClr>
                    <a:prstClr val="white"/>
                  </a:duotone>
                </a:blip>
                <a:srcRect/>
                <a:stretch>
                  <a:fillRect/>
                </a:stretch>
              </p:blipFill>
              <p:spPr bwMode="auto">
                <a:xfrm>
                  <a:off x="2195736" y="332656"/>
                  <a:ext cx="4048125" cy="981075"/>
                </a:xfrm>
                <a:prstGeom prst="rect">
                  <a:avLst/>
                </a:prstGeom>
                <a:noFill/>
                <a:ln w="9525">
                  <a:noFill/>
                  <a:miter lim="800000"/>
                  <a:headEnd/>
                  <a:tailEnd/>
                </a:ln>
              </p:spPr>
            </p:pic>
          </p:grpSp>
          <p:pic>
            <p:nvPicPr>
              <p:cNvPr id="22" name="Picture 5" descr="City"/>
              <p:cNvPicPr>
                <a:picLocks noChangeAspect="1" noChangeArrowheads="1"/>
              </p:cNvPicPr>
              <p:nvPr/>
            </p:nvPicPr>
            <p:blipFill>
              <a:blip r:embed="rId4" cstate="print"/>
              <a:srcRect/>
              <a:stretch>
                <a:fillRect/>
              </a:stretch>
            </p:blipFill>
            <p:spPr bwMode="auto">
              <a:xfrm rot="209773">
                <a:off x="5208983" y="2083284"/>
                <a:ext cx="3161333" cy="20943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3" name="Picture 3"/>
              <p:cNvPicPr>
                <a:picLocks noChangeAspect="1" noChangeArrowheads="1"/>
              </p:cNvPicPr>
              <p:nvPr/>
            </p:nvPicPr>
            <p:blipFill>
              <a:blip r:embed="rId5" cstate="print">
                <a:clrChange>
                  <a:clrFrom>
                    <a:srgbClr val="FFFFFF"/>
                  </a:clrFrom>
                  <a:clrTo>
                    <a:srgbClr val="FFFFFF">
                      <a:alpha val="0"/>
                    </a:srgbClr>
                  </a:clrTo>
                </a:clrChange>
              </a:blip>
              <a:srcRect t="24373" r="43968" b="13695"/>
              <a:stretch>
                <a:fillRect/>
              </a:stretch>
            </p:blipFill>
            <p:spPr bwMode="auto">
              <a:xfrm rot="4006398">
                <a:off x="7228083" y="1054398"/>
                <a:ext cx="2006724" cy="2088232"/>
              </a:xfrm>
              <a:prstGeom prst="rect">
                <a:avLst/>
              </a:prstGeom>
              <a:noFill/>
              <a:ln w="9525">
                <a:noFill/>
                <a:miter lim="800000"/>
                <a:headEnd/>
                <a:tailEnd/>
              </a:ln>
            </p:spPr>
          </p:pic>
        </p:grpSp>
        <p:sp>
          <p:nvSpPr>
            <p:cNvPr id="17" name="16 CuadroTexto"/>
            <p:cNvSpPr txBox="1"/>
            <p:nvPr/>
          </p:nvSpPr>
          <p:spPr>
            <a:xfrm>
              <a:off x="1619672" y="1988840"/>
              <a:ext cx="4104456" cy="2862322"/>
            </a:xfrm>
            <a:prstGeom prst="rect">
              <a:avLst/>
            </a:prstGeom>
            <a:noFill/>
          </p:spPr>
          <p:txBody>
            <a:bodyPr wrap="square" rtlCol="0">
              <a:spAutoFit/>
            </a:bodyPr>
            <a:lstStyle/>
            <a:p>
              <a:pPr marL="457200" indent="-457200">
                <a:buFont typeface="+mj-lt"/>
                <a:buAutoNum type="arabicPeriod"/>
              </a:pPr>
              <a:r>
                <a:rPr lang="en-US" sz="2000" b="1" dirty="0" smtClean="0"/>
                <a:t>DEFINITION</a:t>
              </a:r>
            </a:p>
            <a:p>
              <a:pPr marL="457200" indent="-457200">
                <a:buFont typeface="+mj-lt"/>
                <a:buAutoNum type="arabicPeriod"/>
              </a:pPr>
              <a:endParaRPr lang="en-US" sz="2000" b="1" dirty="0" smtClean="0"/>
            </a:p>
            <a:p>
              <a:pPr marL="457200" indent="-457200">
                <a:buFont typeface="+mj-lt"/>
                <a:buAutoNum type="arabicPeriod"/>
              </a:pPr>
              <a:r>
                <a:rPr lang="en-US" sz="2000" b="1" dirty="0" smtClean="0"/>
                <a:t>HISTORICAL REVIEW</a:t>
              </a:r>
            </a:p>
            <a:p>
              <a:pPr marL="457200" indent="-457200">
                <a:buFont typeface="+mj-lt"/>
                <a:buAutoNum type="arabicPeriod"/>
              </a:pPr>
              <a:endParaRPr lang="en-US" sz="2000" b="1" dirty="0" smtClean="0"/>
            </a:p>
            <a:p>
              <a:pPr marL="457200" indent="-457200">
                <a:buFont typeface="+mj-lt"/>
                <a:buAutoNum type="arabicPeriod"/>
              </a:pPr>
              <a:r>
                <a:rPr lang="en-US" sz="2000" b="1" dirty="0" smtClean="0"/>
                <a:t>SOME PARTS OF THE CITY</a:t>
              </a:r>
            </a:p>
            <a:p>
              <a:pPr marL="457200" indent="-457200">
                <a:buFont typeface="+mj-lt"/>
                <a:buAutoNum type="arabicPeriod"/>
              </a:pPr>
              <a:endParaRPr lang="en-US" sz="2000" b="1" dirty="0" smtClean="0"/>
            </a:p>
            <a:p>
              <a:pPr marL="457200" indent="-457200">
                <a:buFont typeface="+mj-lt"/>
                <a:buAutoNum type="arabicPeriod"/>
              </a:pPr>
              <a:r>
                <a:rPr lang="en-US" sz="2000" b="1" dirty="0" smtClean="0"/>
                <a:t>PROBLEMS OF THE CITY</a:t>
              </a:r>
            </a:p>
            <a:p>
              <a:pPr marL="457200" indent="-457200">
                <a:buFont typeface="+mj-lt"/>
                <a:buAutoNum type="arabicPeriod"/>
              </a:pPr>
              <a:endParaRPr lang="en-US" sz="2000" b="1" dirty="0" smtClean="0"/>
            </a:p>
            <a:p>
              <a:pPr marL="457200" indent="-457200"/>
              <a:r>
                <a:rPr lang="en-US" sz="2000" b="1" dirty="0" smtClean="0"/>
                <a:t>5.    CONCLUSIONS</a:t>
              </a:r>
              <a:endParaRPr lang="en-US" sz="2000" b="1" dirty="0"/>
            </a:p>
          </p:txBody>
        </p:sp>
        <p:pic>
          <p:nvPicPr>
            <p:cNvPr id="18" name="Picture 7" descr="http://t3.gstatic.com/images?q=tbn:ANd9GcQPm-fAKfCWQv43mbKxmOJ1M80s_i4i3x11BsrcRlavdwnmWdlZ"/>
            <p:cNvPicPr>
              <a:picLocks noChangeAspect="1" noChangeArrowheads="1"/>
            </p:cNvPicPr>
            <p:nvPr/>
          </p:nvPicPr>
          <p:blipFill>
            <a:blip r:embed="rId6" cstate="print"/>
            <a:srcRect/>
            <a:stretch>
              <a:fillRect/>
            </a:stretch>
          </p:blipFill>
          <p:spPr bwMode="auto">
            <a:xfrm rot="21254103">
              <a:off x="4877129" y="4625357"/>
              <a:ext cx="2409825" cy="1895476"/>
            </a:xfrm>
            <a:prstGeom prst="rect">
              <a:avLst/>
            </a:prstGeom>
            <a:noFill/>
          </p:spPr>
        </p:pic>
        <p:pic>
          <p:nvPicPr>
            <p:cNvPr id="19" name="Picture 16" descr="http://es.dreamstime.com/cinta-adhesiva-thumb11562328.jpg"/>
            <p:cNvPicPr>
              <a:picLocks noChangeAspect="1" noChangeArrowheads="1"/>
            </p:cNvPicPr>
            <p:nvPr/>
          </p:nvPicPr>
          <p:blipFill>
            <a:blip r:embed="rId7" cstate="print">
              <a:clrChange>
                <a:clrFrom>
                  <a:srgbClr val="FFFFFF"/>
                </a:clrFrom>
                <a:clrTo>
                  <a:srgbClr val="FFFFFF">
                    <a:alpha val="0"/>
                  </a:srgbClr>
                </a:clrTo>
              </a:clrChange>
            </a:blip>
            <a:srcRect l="4200" t="73919" r="51700"/>
            <a:stretch>
              <a:fillRect/>
            </a:stretch>
          </p:blipFill>
          <p:spPr bwMode="auto">
            <a:xfrm rot="19352091">
              <a:off x="4523234" y="4471456"/>
              <a:ext cx="782643" cy="578583"/>
            </a:xfrm>
            <a:prstGeom prst="rect">
              <a:avLst/>
            </a:prstGeom>
            <a:noFill/>
          </p:spPr>
        </p:pic>
        <p:pic>
          <p:nvPicPr>
            <p:cNvPr id="20" name="Picture 16" descr="http://es.dreamstime.com/cinta-adhesiva-thumb11562328.jpg"/>
            <p:cNvPicPr>
              <a:picLocks noChangeAspect="1" noChangeArrowheads="1"/>
            </p:cNvPicPr>
            <p:nvPr/>
          </p:nvPicPr>
          <p:blipFill>
            <a:blip r:embed="rId7" cstate="print">
              <a:clrChange>
                <a:clrFrom>
                  <a:srgbClr val="FFFFFF"/>
                </a:clrFrom>
                <a:clrTo>
                  <a:srgbClr val="FFFFFF">
                    <a:alpha val="0"/>
                  </a:srgbClr>
                </a:clrTo>
              </a:clrChange>
            </a:blip>
            <a:srcRect l="4200" t="73919" r="51700"/>
            <a:stretch>
              <a:fillRect/>
            </a:stretch>
          </p:blipFill>
          <p:spPr bwMode="auto">
            <a:xfrm rot="19352091">
              <a:off x="7043514" y="5911615"/>
              <a:ext cx="782643" cy="578583"/>
            </a:xfrm>
            <a:prstGeom prst="rect">
              <a:avLst/>
            </a:prstGeom>
            <a:noFill/>
          </p:spPr>
        </p:pic>
      </p:gr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286000" y="2413338"/>
            <a:ext cx="4572000" cy="369332"/>
          </a:xfrm>
          <a:prstGeom prst="rect">
            <a:avLst/>
          </a:prstGeom>
        </p:spPr>
        <p:txBody>
          <a:bodyPr>
            <a:spAutoFit/>
          </a:bodyPr>
          <a:lstStyle/>
          <a:p>
            <a:r>
              <a:rPr lang="en-US" dirty="0" smtClean="0"/>
              <a:t>   </a:t>
            </a:r>
            <a:endParaRPr lang="es-ES" dirty="0"/>
          </a:p>
        </p:txBody>
      </p:sp>
      <p:grpSp>
        <p:nvGrpSpPr>
          <p:cNvPr id="10" name="9 Grupo"/>
          <p:cNvGrpSpPr/>
          <p:nvPr/>
        </p:nvGrpSpPr>
        <p:grpSpPr>
          <a:xfrm>
            <a:off x="0" y="0"/>
            <a:ext cx="9144000" cy="6905518"/>
            <a:chOff x="755576" y="404664"/>
            <a:chExt cx="7402016" cy="5859931"/>
          </a:xfrm>
        </p:grpSpPr>
        <p:grpSp>
          <p:nvGrpSpPr>
            <p:cNvPr id="8" name="7 Grupo"/>
            <p:cNvGrpSpPr/>
            <p:nvPr/>
          </p:nvGrpSpPr>
          <p:grpSpPr>
            <a:xfrm>
              <a:off x="755576" y="404664"/>
              <a:ext cx="7402016" cy="5859931"/>
              <a:chOff x="755576" y="404664"/>
              <a:chExt cx="7402016" cy="5859931"/>
            </a:xfrm>
          </p:grpSpPr>
          <p:pic>
            <p:nvPicPr>
              <p:cNvPr id="2052" name="Picture 4" descr="http://japon.pordescubrir.com/wp-content/uploads/2009/12/tokyo.jpg"/>
              <p:cNvPicPr>
                <a:picLocks noChangeAspect="1" noChangeArrowheads="1"/>
              </p:cNvPicPr>
              <p:nvPr/>
            </p:nvPicPr>
            <p:blipFill>
              <a:blip r:embed="rId2" cstate="print"/>
              <a:srcRect/>
              <a:stretch>
                <a:fillRect/>
              </a:stretch>
            </p:blipFill>
            <p:spPr bwMode="auto">
              <a:xfrm>
                <a:off x="755576" y="404664"/>
                <a:ext cx="7402016" cy="5859931"/>
              </a:xfrm>
              <a:prstGeom prst="rect">
                <a:avLst/>
              </a:prstGeom>
              <a:noFill/>
            </p:spPr>
          </p:pic>
          <p:pic>
            <p:nvPicPr>
              <p:cNvPr id="2053" name="Picture 5"/>
              <p:cNvPicPr>
                <a:picLocks noChangeAspect="1" noChangeArrowheads="1"/>
              </p:cNvPicPr>
              <p:nvPr/>
            </p:nvPicPr>
            <p:blipFill>
              <a:blip r:embed="rId3" cstate="print">
                <a:clrChange>
                  <a:clrFrom>
                    <a:srgbClr val="FFFFFF"/>
                  </a:clrFrom>
                  <a:clrTo>
                    <a:srgbClr val="FFFFFF">
                      <a:alpha val="0"/>
                    </a:srgbClr>
                  </a:clrTo>
                </a:clrChange>
                <a:duotone>
                  <a:schemeClr val="bg2">
                    <a:shade val="45000"/>
                    <a:satMod val="135000"/>
                  </a:schemeClr>
                  <a:prstClr val="white"/>
                </a:duotone>
              </a:blip>
              <a:srcRect/>
              <a:stretch>
                <a:fillRect/>
              </a:stretch>
            </p:blipFill>
            <p:spPr bwMode="auto">
              <a:xfrm>
                <a:off x="1691680" y="692696"/>
                <a:ext cx="5972175" cy="971550"/>
              </a:xfrm>
              <a:prstGeom prst="rect">
                <a:avLst/>
              </a:prstGeom>
              <a:noFill/>
              <a:ln w="9525">
                <a:noFill/>
                <a:miter lim="800000"/>
                <a:headEnd/>
                <a:tailEnd/>
              </a:ln>
            </p:spPr>
          </p:pic>
        </p:grpSp>
        <p:sp>
          <p:nvSpPr>
            <p:cNvPr id="2054" name="Rectangle 6"/>
            <p:cNvSpPr>
              <a:spLocks noChangeArrowheads="1"/>
            </p:cNvSpPr>
            <p:nvPr/>
          </p:nvSpPr>
          <p:spPr bwMode="auto">
            <a:xfrm>
              <a:off x="899592" y="1903449"/>
              <a:ext cx="7164288" cy="41004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i="0" u="none" strike="noStrike" cap="none" normalizeH="0" baseline="0" dirty="0" smtClean="0">
                  <a:ln>
                    <a:noFill/>
                  </a:ln>
                  <a:solidFill>
                    <a:schemeClr val="bg1"/>
                  </a:solidFill>
                  <a:effectLst/>
                  <a:ea typeface="Times New Roman" pitchFamily="18" charset="0"/>
                  <a:cs typeface="Calibri" pitchFamily="34" charset="0"/>
                </a:rPr>
                <a:t>Cities generally have complex systems for sanitation, utilities, land usage, housing, and transportation. The concentration of development greatly facilitates interaction between people and businesses, benefiting both parties in the process. A big city or metropolis usually has associated suburbs and exurbs. Such cities are usually associated with metropolitan areas and urban areas, creating numerous business commuters traveling to urban centers of employment. Once a city expands far enough to reach another city, this region can be deemed a conurbation or megalopolis.</a:t>
              </a:r>
              <a:endParaRPr kumimoji="0" lang="en-US" sz="2800" i="0" u="none" strike="noStrike" cap="none" normalizeH="0" baseline="0" dirty="0" smtClean="0">
                <a:ln>
                  <a:noFill/>
                </a:ln>
                <a:solidFill>
                  <a:schemeClr val="bg1"/>
                </a:solidFill>
                <a:effectLst/>
                <a:cs typeface="Arial" pitchFamily="34" charset="0"/>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22 Grupo"/>
          <p:cNvGrpSpPr/>
          <p:nvPr/>
        </p:nvGrpSpPr>
        <p:grpSpPr>
          <a:xfrm>
            <a:off x="0" y="0"/>
            <a:ext cx="9144000" cy="6858000"/>
            <a:chOff x="179512" y="0"/>
            <a:chExt cx="8784976" cy="6858000"/>
          </a:xfrm>
        </p:grpSpPr>
        <p:grpSp>
          <p:nvGrpSpPr>
            <p:cNvPr id="21" name="20 Grupo"/>
            <p:cNvGrpSpPr/>
            <p:nvPr/>
          </p:nvGrpSpPr>
          <p:grpSpPr>
            <a:xfrm>
              <a:off x="179512" y="0"/>
              <a:ext cx="8784976" cy="6858000"/>
              <a:chOff x="179512" y="0"/>
              <a:chExt cx="8784976" cy="6858000"/>
            </a:xfrm>
          </p:grpSpPr>
          <p:pic>
            <p:nvPicPr>
              <p:cNvPr id="1038" name="Picture 14" descr="http://www.photoshop-designs.com/nuevas/tutoriales/22276/Capt3-1.gif"/>
              <p:cNvPicPr>
                <a:picLocks noChangeAspect="1" noChangeArrowheads="1"/>
              </p:cNvPicPr>
              <p:nvPr/>
            </p:nvPicPr>
            <p:blipFill>
              <a:blip r:embed="rId2" cstate="print"/>
              <a:srcRect l="19244" t="6048" r="17528" b="4745"/>
              <a:stretch>
                <a:fillRect/>
              </a:stretch>
            </p:blipFill>
            <p:spPr bwMode="auto">
              <a:xfrm>
                <a:off x="179512" y="0"/>
                <a:ext cx="8784976" cy="6858000"/>
              </a:xfrm>
              <a:prstGeom prst="rect">
                <a:avLst/>
              </a:prstGeom>
              <a:noFill/>
            </p:spPr>
          </p:pic>
          <p:grpSp>
            <p:nvGrpSpPr>
              <p:cNvPr id="10" name="9 Grupo"/>
              <p:cNvGrpSpPr/>
              <p:nvPr/>
            </p:nvGrpSpPr>
            <p:grpSpPr>
              <a:xfrm>
                <a:off x="1187624" y="332656"/>
                <a:ext cx="7128792" cy="864493"/>
                <a:chOff x="323528" y="260648"/>
                <a:chExt cx="7128792" cy="864493"/>
              </a:xfrm>
            </p:grpSpPr>
            <p:pic>
              <p:nvPicPr>
                <p:cNvPr id="1030" name="Picture 6"/>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323528" y="260648"/>
                  <a:ext cx="4322465" cy="864493"/>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4788024" y="302066"/>
                  <a:ext cx="2664296" cy="766249"/>
                </a:xfrm>
                <a:prstGeom prst="rect">
                  <a:avLst/>
                </a:prstGeom>
                <a:noFill/>
                <a:ln w="9525">
                  <a:noFill/>
                  <a:miter lim="800000"/>
                  <a:headEnd/>
                  <a:tailEnd/>
                </a:ln>
              </p:spPr>
            </p:pic>
          </p:grpSp>
          <p:pic>
            <p:nvPicPr>
              <p:cNvPr id="1032" name="Picture 8"/>
              <p:cNvPicPr>
                <a:picLocks noChangeAspect="1" noChangeArrowheads="1"/>
              </p:cNvPicPr>
              <p:nvPr/>
            </p:nvPicPr>
            <p:blipFill>
              <a:blip r:embed="rId5" cstate="print"/>
              <a:srcRect/>
              <a:stretch>
                <a:fillRect/>
              </a:stretch>
            </p:blipFill>
            <p:spPr bwMode="auto">
              <a:xfrm>
                <a:off x="1115616" y="1412776"/>
                <a:ext cx="3829050" cy="647700"/>
              </a:xfrm>
              <a:prstGeom prst="rect">
                <a:avLst/>
              </a:prstGeom>
              <a:noFill/>
              <a:ln w="9525">
                <a:noFill/>
                <a:miter lim="800000"/>
                <a:headEnd/>
                <a:tailEnd/>
              </a:ln>
            </p:spPr>
          </p:pic>
          <p:pic>
            <p:nvPicPr>
              <p:cNvPr id="1042" name="Picture 18" descr="http://2.bp.blogspot.com/_jByCy24VFlA/SQDDJUNOuNI/AAAAAAAAAVk/q7umO1iLFqY/s400/Ciudad+Medieval.jpg"/>
              <p:cNvPicPr>
                <a:picLocks noChangeAspect="1" noChangeArrowheads="1"/>
              </p:cNvPicPr>
              <p:nvPr/>
            </p:nvPicPr>
            <p:blipFill>
              <a:blip r:embed="rId6" cstate="print"/>
              <a:srcRect/>
              <a:stretch>
                <a:fillRect/>
              </a:stretch>
            </p:blipFill>
            <p:spPr bwMode="auto">
              <a:xfrm rot="542334">
                <a:off x="5628694" y="1961868"/>
                <a:ext cx="2543925" cy="1736229"/>
              </a:xfrm>
              <a:prstGeom prst="rect">
                <a:avLst/>
              </a:prstGeom>
              <a:noFill/>
            </p:spPr>
          </p:pic>
          <p:pic>
            <p:nvPicPr>
              <p:cNvPr id="1040" name="Picture 16" descr="http://es.dreamstime.com/cinta-adhesiva-thumb11562328.jpg"/>
              <p:cNvPicPr>
                <a:picLocks noChangeAspect="1" noChangeArrowheads="1"/>
              </p:cNvPicPr>
              <p:nvPr/>
            </p:nvPicPr>
            <p:blipFill>
              <a:blip r:embed="rId7" cstate="print">
                <a:clrChange>
                  <a:clrFrom>
                    <a:srgbClr val="FFFFFF"/>
                  </a:clrFrom>
                  <a:clrTo>
                    <a:srgbClr val="FFFFFF">
                      <a:alpha val="0"/>
                    </a:srgbClr>
                  </a:clrTo>
                </a:clrChange>
              </a:blip>
              <a:srcRect l="4200" t="73919" r="51700"/>
              <a:stretch>
                <a:fillRect/>
              </a:stretch>
            </p:blipFill>
            <p:spPr bwMode="auto">
              <a:xfrm rot="20332246">
                <a:off x="6826329" y="1487514"/>
                <a:ext cx="944404" cy="698168"/>
              </a:xfrm>
              <a:prstGeom prst="rect">
                <a:avLst/>
              </a:prstGeom>
              <a:noFill/>
            </p:spPr>
          </p:pic>
          <p:pic>
            <p:nvPicPr>
              <p:cNvPr id="1044" name="Picture 20" descr="http://artifactproductions.ca/fantome/stills/A-3_Industrial_City.jpg"/>
              <p:cNvPicPr>
                <a:picLocks noChangeAspect="1" noChangeArrowheads="1"/>
              </p:cNvPicPr>
              <p:nvPr/>
            </p:nvPicPr>
            <p:blipFill>
              <a:blip r:embed="rId8" cstate="print"/>
              <a:srcRect/>
              <a:stretch>
                <a:fillRect/>
              </a:stretch>
            </p:blipFill>
            <p:spPr bwMode="auto">
              <a:xfrm>
                <a:off x="5580112" y="4221088"/>
                <a:ext cx="2448272" cy="1832379"/>
              </a:xfrm>
              <a:prstGeom prst="rect">
                <a:avLst/>
              </a:prstGeom>
              <a:noFill/>
            </p:spPr>
          </p:pic>
          <p:pic>
            <p:nvPicPr>
              <p:cNvPr id="18" name="Picture 16" descr="http://es.dreamstime.com/cinta-adhesiva-thumb11562328.jpg"/>
              <p:cNvPicPr>
                <a:picLocks noChangeAspect="1" noChangeArrowheads="1"/>
              </p:cNvPicPr>
              <p:nvPr/>
            </p:nvPicPr>
            <p:blipFill>
              <a:blip r:embed="rId7" cstate="print">
                <a:clrChange>
                  <a:clrFrom>
                    <a:srgbClr val="FFFFFF"/>
                  </a:clrFrom>
                  <a:clrTo>
                    <a:srgbClr val="FFFFFF">
                      <a:alpha val="0"/>
                    </a:srgbClr>
                  </a:clrTo>
                </a:clrChange>
              </a:blip>
              <a:srcRect l="4200" t="73919" r="51700"/>
              <a:stretch>
                <a:fillRect/>
              </a:stretch>
            </p:blipFill>
            <p:spPr bwMode="auto">
              <a:xfrm rot="19352091">
                <a:off x="5243313" y="4111415"/>
                <a:ext cx="782643" cy="578583"/>
              </a:xfrm>
              <a:prstGeom prst="rect">
                <a:avLst/>
              </a:prstGeom>
              <a:noFill/>
            </p:spPr>
          </p:pic>
          <p:pic>
            <p:nvPicPr>
              <p:cNvPr id="19" name="Picture 16" descr="http://es.dreamstime.com/cinta-adhesiva-thumb11562328.jpg"/>
              <p:cNvPicPr>
                <a:picLocks noChangeAspect="1" noChangeArrowheads="1"/>
              </p:cNvPicPr>
              <p:nvPr/>
            </p:nvPicPr>
            <p:blipFill>
              <a:blip r:embed="rId7" cstate="print">
                <a:clrChange>
                  <a:clrFrom>
                    <a:srgbClr val="FFFFFF"/>
                  </a:clrFrom>
                  <a:clrTo>
                    <a:srgbClr val="FFFFFF">
                      <a:alpha val="0"/>
                    </a:srgbClr>
                  </a:clrTo>
                </a:clrChange>
              </a:blip>
              <a:srcRect l="4200" t="73919" r="51700"/>
              <a:stretch>
                <a:fillRect/>
              </a:stretch>
            </p:blipFill>
            <p:spPr bwMode="auto">
              <a:xfrm rot="20332246">
                <a:off x="7527067" y="5633811"/>
                <a:ext cx="750259" cy="554643"/>
              </a:xfrm>
              <a:prstGeom prst="rect">
                <a:avLst/>
              </a:prstGeom>
              <a:noFill/>
            </p:spPr>
          </p:pic>
        </p:grpSp>
        <p:sp>
          <p:nvSpPr>
            <p:cNvPr id="1045" name="Rectangle 21"/>
            <p:cNvSpPr>
              <a:spLocks noChangeArrowheads="1"/>
            </p:cNvSpPr>
            <p:nvPr/>
          </p:nvSpPr>
          <p:spPr bwMode="auto">
            <a:xfrm>
              <a:off x="1182144" y="1964353"/>
              <a:ext cx="4150844" cy="47050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ea typeface="Times New Roman" pitchFamily="18" charset="0"/>
                  <a:cs typeface="Calibri" pitchFamily="34" charset="0"/>
                </a:rPr>
                <a:t>Old City: </a:t>
              </a:r>
              <a:r>
                <a:rPr kumimoji="0" lang="en-US" b="0" i="0" u="none" strike="noStrike" cap="none" normalizeH="0" baseline="0" dirty="0" smtClean="0">
                  <a:ln>
                    <a:noFill/>
                  </a:ln>
                  <a:solidFill>
                    <a:schemeClr val="tx1"/>
                  </a:solidFill>
                  <a:effectLst/>
                  <a:ea typeface="Times New Roman" pitchFamily="18" charset="0"/>
                  <a:cs typeface="Calibri" pitchFamily="34" charset="0"/>
                </a:rPr>
                <a:t>In China and the East appear urban cores with military and commercial functions. In Greek and Roman civilizations, the city became in a center of great importance.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000000"/>
                  </a:solidFill>
                  <a:effectLst/>
                  <a:ea typeface="Times New Roman" pitchFamily="18" charset="0"/>
                  <a:cs typeface="Calibri" pitchFamily="34" charset="0"/>
                </a:rPr>
                <a:t>Medieval City: </a:t>
              </a:r>
              <a:r>
                <a:rPr kumimoji="0" lang="en-US" b="0" i="0" u="none" strike="noStrike" cap="none" normalizeH="0" baseline="0" dirty="0" smtClean="0">
                  <a:ln>
                    <a:noFill/>
                  </a:ln>
                  <a:solidFill>
                    <a:srgbClr val="000000"/>
                  </a:solidFill>
                  <a:effectLst/>
                  <a:ea typeface="Times New Roman" pitchFamily="18" charset="0"/>
                  <a:cs typeface="Calibri" pitchFamily="34" charset="0"/>
                </a:rPr>
                <a:t>At this time the city became an economic center where they conducted all kinds of commercial activities. It also serves a defensive function, since they are usually surrounded by walls.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ea typeface="Times New Roman" pitchFamily="18" charset="0"/>
                <a:cs typeface="Arial" pitchFamily="34"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000000"/>
                  </a:solidFill>
                  <a:effectLst/>
                  <a:ea typeface="Times New Roman" pitchFamily="18" charset="0"/>
                  <a:cs typeface="Calibri" pitchFamily="34" charset="0"/>
                </a:rPr>
                <a:t>Modern City</a:t>
              </a:r>
              <a:r>
                <a:rPr kumimoji="0" lang="en-US" b="0" i="0" u="none" strike="noStrike" cap="none" normalizeH="0" baseline="0" dirty="0" smtClean="0">
                  <a:ln>
                    <a:noFill/>
                  </a:ln>
                  <a:solidFill>
                    <a:srgbClr val="000000"/>
                  </a:solidFill>
                  <a:effectLst/>
                  <a:ea typeface="Times New Roman" pitchFamily="18" charset="0"/>
                  <a:cs typeface="Calibri" pitchFamily="34" charset="0"/>
                </a:rPr>
                <a:t>: We performed the remodeling of existing cities with the creation of plazas, gardens, fountains and palaces.</a:t>
              </a:r>
              <a:endParaRPr kumimoji="0" lang="en-US" b="0" i="0" u="none" strike="noStrike" cap="none" normalizeH="0" baseline="0" dirty="0" smtClean="0">
                <a:ln>
                  <a:noFill/>
                </a:ln>
                <a:solidFill>
                  <a:schemeClr val="tx1"/>
                </a:solidFill>
                <a:effectLst/>
                <a:cs typeface="Arial" pitchFamily="34" charset="0"/>
              </a:endParaRPr>
            </a:p>
          </p:txBody>
        </p:sp>
      </p:grpSp>
    </p:spTree>
  </p:cSld>
  <p:clrMapOvr>
    <a:masterClrMapping/>
  </p:clrMapOvr>
  <p:transition spd="med">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27 Grupo"/>
          <p:cNvGrpSpPr/>
          <p:nvPr/>
        </p:nvGrpSpPr>
        <p:grpSpPr>
          <a:xfrm>
            <a:off x="0" y="0"/>
            <a:ext cx="9144000" cy="6858000"/>
            <a:chOff x="179512" y="0"/>
            <a:chExt cx="8784976" cy="6858000"/>
          </a:xfrm>
        </p:grpSpPr>
        <p:pic>
          <p:nvPicPr>
            <p:cNvPr id="4" name="Picture 14" descr="http://www.photoshop-designs.com/nuevas/tutoriales/22276/Capt3-1.gif"/>
            <p:cNvPicPr>
              <a:picLocks noChangeAspect="1" noChangeArrowheads="1"/>
            </p:cNvPicPr>
            <p:nvPr/>
          </p:nvPicPr>
          <p:blipFill>
            <a:blip r:embed="rId2" cstate="print"/>
            <a:srcRect l="19244" t="6048" r="17528" b="4745"/>
            <a:stretch>
              <a:fillRect/>
            </a:stretch>
          </p:blipFill>
          <p:spPr bwMode="auto">
            <a:xfrm>
              <a:off x="179512" y="0"/>
              <a:ext cx="8784976" cy="6858000"/>
            </a:xfrm>
            <a:prstGeom prst="rect">
              <a:avLst/>
            </a:prstGeom>
            <a:noFill/>
          </p:spPr>
        </p:pic>
        <p:pic>
          <p:nvPicPr>
            <p:cNvPr id="5" name="Picture 6"/>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1187624" y="332656"/>
              <a:ext cx="4322465" cy="864493"/>
            </a:xfrm>
            <a:prstGeom prst="rect">
              <a:avLst/>
            </a:prstGeom>
            <a:noFill/>
            <a:ln w="9525">
              <a:noFill/>
              <a:miter lim="800000"/>
              <a:headEnd/>
              <a:tailEnd/>
            </a:ln>
          </p:spPr>
        </p:pic>
        <p:pic>
          <p:nvPicPr>
            <p:cNvPr id="6" name="Picture 7"/>
            <p:cNvPicPr>
              <a:picLocks noChangeAspect="1" noChangeArrowheads="1"/>
            </p:cNvPicPr>
            <p:nvPr/>
          </p:nvPicPr>
          <p:blipFill>
            <a:blip r:embed="rId4" cstate="print">
              <a:duotone>
                <a:schemeClr val="accent1">
                  <a:shade val="45000"/>
                  <a:satMod val="135000"/>
                </a:schemeClr>
                <a:prstClr val="white"/>
              </a:duotone>
            </a:blip>
            <a:srcRect/>
            <a:stretch>
              <a:fillRect/>
            </a:stretch>
          </p:blipFill>
          <p:spPr bwMode="auto">
            <a:xfrm>
              <a:off x="5652120" y="374074"/>
              <a:ext cx="2664296" cy="766249"/>
            </a:xfrm>
            <a:prstGeom prst="rect">
              <a:avLst/>
            </a:prstGeom>
            <a:noFill/>
            <a:ln w="9525">
              <a:noFill/>
              <a:miter lim="800000"/>
              <a:headEnd/>
              <a:tailEnd/>
            </a:ln>
          </p:spPr>
        </p:pic>
        <p:sp>
          <p:nvSpPr>
            <p:cNvPr id="17411" name="Rectangle 3"/>
            <p:cNvSpPr>
              <a:spLocks noChangeArrowheads="1"/>
            </p:cNvSpPr>
            <p:nvPr/>
          </p:nvSpPr>
          <p:spPr bwMode="auto">
            <a:xfrm>
              <a:off x="4295277" y="1844824"/>
              <a:ext cx="3960440"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000000"/>
                  </a:solidFill>
                  <a:effectLst/>
                  <a:ea typeface="Times New Roman" pitchFamily="18" charset="0"/>
                  <a:cs typeface="Calibri" pitchFamily="34" charset="0"/>
                </a:rPr>
                <a:t>Industrial City: </a:t>
              </a:r>
              <a:r>
                <a:rPr kumimoji="0" lang="en-US" b="0" i="0" u="none" strike="noStrike" cap="none" normalizeH="0" baseline="0" dirty="0" smtClean="0">
                  <a:ln>
                    <a:noFill/>
                  </a:ln>
                  <a:solidFill>
                    <a:srgbClr val="000000"/>
                  </a:solidFill>
                  <a:effectLst/>
                  <a:ea typeface="Times New Roman" pitchFamily="18" charset="0"/>
                  <a:cs typeface="Calibri" pitchFamily="34" charset="0"/>
                </a:rPr>
                <a:t>The emergence of the industry causes the growth of the city and the emergence of working class neighborhoods. Also, in response to the problems presented by the city for industrial development appear urban projects. Some of the proposed projects are:  garden city, the expansion of </a:t>
              </a:r>
              <a:r>
                <a:rPr kumimoji="0" lang="en-US" b="0" i="0" u="none" strike="noStrike" cap="none" normalizeH="0" baseline="0" dirty="0" err="1" smtClean="0">
                  <a:ln>
                    <a:noFill/>
                  </a:ln>
                  <a:solidFill>
                    <a:srgbClr val="000000"/>
                  </a:solidFill>
                  <a:effectLst/>
                  <a:ea typeface="Times New Roman" pitchFamily="18" charset="0"/>
                  <a:cs typeface="Calibri" pitchFamily="34" charset="0"/>
                </a:rPr>
                <a:t>Cerdá</a:t>
              </a:r>
              <a:r>
                <a:rPr kumimoji="0" lang="en-US" b="0" i="0" u="none" strike="noStrike" cap="none" normalizeH="0" baseline="0" dirty="0" smtClean="0">
                  <a:ln>
                    <a:noFill/>
                  </a:ln>
                  <a:solidFill>
                    <a:srgbClr val="000000"/>
                  </a:solidFill>
                  <a:effectLst/>
                  <a:ea typeface="Times New Roman" pitchFamily="18" charset="0"/>
                  <a:cs typeface="Calibri" pitchFamily="34" charset="0"/>
                </a:rPr>
                <a:t>, Haussmann project and others.</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cs typeface="Arial" pitchFamily="34" charset="0"/>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rgbClr val="000000"/>
                  </a:solidFill>
                  <a:effectLst/>
                  <a:ea typeface="Times New Roman" pitchFamily="18" charset="0"/>
                  <a:cs typeface="Calibri" pitchFamily="34" charset="0"/>
                </a:rPr>
                <a:t>Post Industrial City: </a:t>
              </a:r>
              <a:r>
                <a:rPr kumimoji="0" lang="en-US" b="0" i="0" u="none" strike="noStrike" cap="none" normalizeH="0" baseline="0" dirty="0" smtClean="0">
                  <a:ln>
                    <a:noFill/>
                  </a:ln>
                  <a:solidFill>
                    <a:srgbClr val="000000"/>
                  </a:solidFill>
                  <a:effectLst/>
                  <a:ea typeface="Times New Roman" pitchFamily="18" charset="0"/>
                  <a:cs typeface="Calibri" pitchFamily="34" charset="0"/>
                </a:rPr>
                <a:t>the twentieth century, there is a significant expansion of the cities through technological improvements and transportation. There is also a predominance of tertiary activities and urban areas.</a:t>
              </a:r>
              <a:endParaRPr kumimoji="0" lang="en-US" b="0" i="0" u="none" strike="noStrike" cap="none" normalizeH="0" baseline="0" dirty="0" smtClean="0">
                <a:ln>
                  <a:noFill/>
                </a:ln>
                <a:solidFill>
                  <a:schemeClr val="tx1"/>
                </a:solidFill>
                <a:effectLst/>
                <a:cs typeface="Arial" pitchFamily="34" charset="0"/>
              </a:endParaRPr>
            </a:p>
          </p:txBody>
        </p:sp>
        <p:pic>
          <p:nvPicPr>
            <p:cNvPr id="17416" name="Picture 8" descr="http://upload.wikimedia.org/wikipedia/commons/3/3d/Garden_City_Concept_by_Howard.jpg"/>
            <p:cNvPicPr>
              <a:picLocks noChangeAspect="1" noChangeArrowheads="1"/>
            </p:cNvPicPr>
            <p:nvPr/>
          </p:nvPicPr>
          <p:blipFill>
            <a:blip r:embed="rId5" cstate="print"/>
            <a:srcRect/>
            <a:stretch>
              <a:fillRect/>
            </a:stretch>
          </p:blipFill>
          <p:spPr bwMode="auto">
            <a:xfrm rot="21120294">
              <a:off x="917341" y="1926717"/>
              <a:ext cx="2387190" cy="2492896"/>
            </a:xfrm>
            <a:prstGeom prst="rect">
              <a:avLst/>
            </a:prstGeom>
            <a:noFill/>
          </p:spPr>
        </p:pic>
        <p:pic>
          <p:nvPicPr>
            <p:cNvPr id="12" name="Picture 6" descr="http://t3.gstatic.com/images?q=tbn:ANd9GcSiJCwBTqV_S42C4Z6SXZPjl4ImyUhwtiDpRMsSEU1BM5lQn4AA"/>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flipH="1">
              <a:off x="179512" y="2204864"/>
              <a:ext cx="1223638" cy="921272"/>
            </a:xfrm>
            <a:prstGeom prst="rect">
              <a:avLst/>
            </a:prstGeom>
            <a:noFill/>
          </p:spPr>
        </p:pic>
        <p:pic>
          <p:nvPicPr>
            <p:cNvPr id="17414" name="Picture 6" descr="http://www.madrimasd.org/blogs/salud_publica/wp-content/blogs.dir/97/files/770/o_howard3b.jpg"/>
            <p:cNvPicPr>
              <a:picLocks noChangeAspect="1" noChangeArrowheads="1"/>
            </p:cNvPicPr>
            <p:nvPr/>
          </p:nvPicPr>
          <p:blipFill>
            <a:blip r:embed="rId7" cstate="print"/>
            <a:srcRect/>
            <a:stretch>
              <a:fillRect/>
            </a:stretch>
          </p:blipFill>
          <p:spPr bwMode="auto">
            <a:xfrm>
              <a:off x="2771800" y="2492896"/>
              <a:ext cx="1584176" cy="2239970"/>
            </a:xfrm>
            <a:prstGeom prst="rect">
              <a:avLst/>
            </a:prstGeom>
            <a:noFill/>
          </p:spPr>
        </p:pic>
        <p:pic>
          <p:nvPicPr>
            <p:cNvPr id="24" name="Picture 16" descr="http://es.dreamstime.com/cinta-adhesiva-thumb11562328.jpg"/>
            <p:cNvPicPr>
              <a:picLocks noChangeAspect="1" noChangeArrowheads="1"/>
            </p:cNvPicPr>
            <p:nvPr/>
          </p:nvPicPr>
          <p:blipFill>
            <a:blip r:embed="rId8" cstate="print">
              <a:clrChange>
                <a:clrFrom>
                  <a:srgbClr val="FFFFFF"/>
                </a:clrFrom>
                <a:clrTo>
                  <a:srgbClr val="FFFFFF">
                    <a:alpha val="0"/>
                  </a:srgbClr>
                </a:clrTo>
              </a:clrChange>
            </a:blip>
            <a:srcRect l="4200" t="73919" r="51700"/>
            <a:stretch>
              <a:fillRect/>
            </a:stretch>
          </p:blipFill>
          <p:spPr bwMode="auto">
            <a:xfrm rot="17807419">
              <a:off x="3384283" y="2077007"/>
              <a:ext cx="658342" cy="486691"/>
            </a:xfrm>
            <a:prstGeom prst="rect">
              <a:avLst/>
            </a:prstGeom>
            <a:noFill/>
          </p:spPr>
        </p:pic>
        <p:pic>
          <p:nvPicPr>
            <p:cNvPr id="17420" name="Picture 12" descr="http://upload.wikimedia.org/wikipedia/commons/thumb/8/89/PlaCerda1859b.jpg/450px-PlaCerda1859b.jpg"/>
            <p:cNvPicPr>
              <a:picLocks noChangeAspect="1" noChangeArrowheads="1"/>
            </p:cNvPicPr>
            <p:nvPr/>
          </p:nvPicPr>
          <p:blipFill>
            <a:blip r:embed="rId9" cstate="print"/>
            <a:srcRect/>
            <a:stretch>
              <a:fillRect/>
            </a:stretch>
          </p:blipFill>
          <p:spPr bwMode="auto">
            <a:xfrm>
              <a:off x="611560" y="4797152"/>
              <a:ext cx="2660652" cy="1767856"/>
            </a:xfrm>
            <a:prstGeom prst="rect">
              <a:avLst/>
            </a:prstGeom>
            <a:noFill/>
          </p:spPr>
        </p:pic>
        <p:pic>
          <p:nvPicPr>
            <p:cNvPr id="17410" name="Picture 2"/>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1187624" y="1412776"/>
              <a:ext cx="3724275" cy="695325"/>
            </a:xfrm>
            <a:prstGeom prst="rect">
              <a:avLst/>
            </a:prstGeom>
            <a:noFill/>
            <a:ln w="9525">
              <a:noFill/>
              <a:miter lim="800000"/>
              <a:headEnd/>
              <a:tailEnd/>
            </a:ln>
          </p:spPr>
        </p:pic>
        <p:pic>
          <p:nvPicPr>
            <p:cNvPr id="26" name="Picture 16" descr="http://es.dreamstime.com/cinta-adhesiva-thumb11562328.jpg"/>
            <p:cNvPicPr>
              <a:picLocks noChangeAspect="1" noChangeArrowheads="1"/>
            </p:cNvPicPr>
            <p:nvPr/>
          </p:nvPicPr>
          <p:blipFill>
            <a:blip r:embed="rId8" cstate="print">
              <a:clrChange>
                <a:clrFrom>
                  <a:srgbClr val="FFFFFF"/>
                </a:clrFrom>
                <a:clrTo>
                  <a:srgbClr val="FFFFFF">
                    <a:alpha val="0"/>
                  </a:srgbClr>
                </a:clrTo>
              </a:clrChange>
            </a:blip>
            <a:srcRect l="4200" t="73919" r="51700"/>
            <a:stretch>
              <a:fillRect/>
            </a:stretch>
          </p:blipFill>
          <p:spPr bwMode="auto">
            <a:xfrm rot="17807419">
              <a:off x="3024245" y="5389376"/>
              <a:ext cx="658342" cy="486691"/>
            </a:xfrm>
            <a:prstGeom prst="rect">
              <a:avLst/>
            </a:prstGeom>
            <a:noFill/>
          </p:spPr>
        </p:pic>
        <p:pic>
          <p:nvPicPr>
            <p:cNvPr id="27" name="Picture 16" descr="http://es.dreamstime.com/cinta-adhesiva-thumb11562328.jpg"/>
            <p:cNvPicPr>
              <a:picLocks noChangeAspect="1" noChangeArrowheads="1"/>
            </p:cNvPicPr>
            <p:nvPr/>
          </p:nvPicPr>
          <p:blipFill>
            <a:blip r:embed="rId8" cstate="print">
              <a:clrChange>
                <a:clrFrom>
                  <a:srgbClr val="FFFFFF"/>
                </a:clrFrom>
                <a:clrTo>
                  <a:srgbClr val="FFFFFF">
                    <a:alpha val="0"/>
                  </a:srgbClr>
                </a:clrTo>
              </a:clrChange>
            </a:blip>
            <a:srcRect l="4200" t="73919" r="51700"/>
            <a:stretch>
              <a:fillRect/>
            </a:stretch>
          </p:blipFill>
          <p:spPr bwMode="auto">
            <a:xfrm rot="16619512">
              <a:off x="359948" y="5461384"/>
              <a:ext cx="658342" cy="486691"/>
            </a:xfrm>
            <a:prstGeom prst="rect">
              <a:avLst/>
            </a:prstGeom>
            <a:noFill/>
          </p:spPr>
        </p:pic>
      </p:grpSp>
    </p:spTree>
  </p:cSld>
  <p:clrMapOvr>
    <a:masterClrMapping/>
  </p:clrMapOvr>
  <p:transition spd="med">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Paper Clip Clip Art"/>
          <p:cNvPicPr>
            <a:picLocks noChangeAspect="1" noChangeArrowheads="1"/>
          </p:cNvPicPr>
          <p:nvPr/>
        </p:nvPicPr>
        <p:blipFill>
          <a:blip r:embed="rId2" cstate="print"/>
          <a:srcRect/>
          <a:stretch>
            <a:fillRect/>
          </a:stretch>
        </p:blipFill>
        <p:spPr bwMode="auto">
          <a:xfrm>
            <a:off x="2147483647" y="-1071563"/>
            <a:ext cx="2857500" cy="2152651"/>
          </a:xfrm>
          <a:prstGeom prst="rect">
            <a:avLst/>
          </a:prstGeom>
          <a:noFill/>
        </p:spPr>
      </p:pic>
      <p:pic>
        <p:nvPicPr>
          <p:cNvPr id="19460" name="Picture 4" descr="Paper Clip Clip Art"/>
          <p:cNvPicPr>
            <a:picLocks noChangeAspect="1" noChangeArrowheads="1"/>
          </p:cNvPicPr>
          <p:nvPr/>
        </p:nvPicPr>
        <p:blipFill>
          <a:blip r:embed="rId2" cstate="print"/>
          <a:srcRect/>
          <a:stretch>
            <a:fillRect/>
          </a:stretch>
        </p:blipFill>
        <p:spPr bwMode="auto">
          <a:xfrm>
            <a:off x="2147483647" y="-1071563"/>
            <a:ext cx="2857500" cy="2152651"/>
          </a:xfrm>
          <a:prstGeom prst="rect">
            <a:avLst/>
          </a:prstGeom>
          <a:noFill/>
        </p:spPr>
      </p:pic>
      <p:grpSp>
        <p:nvGrpSpPr>
          <p:cNvPr id="23" name="22 Grupo"/>
          <p:cNvGrpSpPr/>
          <p:nvPr/>
        </p:nvGrpSpPr>
        <p:grpSpPr>
          <a:xfrm>
            <a:off x="0" y="0"/>
            <a:ext cx="9144000" cy="6858000"/>
            <a:chOff x="179512" y="188640"/>
            <a:chExt cx="8712968" cy="6480720"/>
          </a:xfrm>
        </p:grpSpPr>
        <p:grpSp>
          <p:nvGrpSpPr>
            <p:cNvPr id="22" name="21 Grupo"/>
            <p:cNvGrpSpPr/>
            <p:nvPr/>
          </p:nvGrpSpPr>
          <p:grpSpPr>
            <a:xfrm>
              <a:off x="179512" y="188640"/>
              <a:ext cx="8712968" cy="6480720"/>
              <a:chOff x="179512" y="188640"/>
              <a:chExt cx="8712968" cy="6480720"/>
            </a:xfrm>
          </p:grpSpPr>
          <p:sp>
            <p:nvSpPr>
              <p:cNvPr id="8" name="7 Rectángulo"/>
              <p:cNvSpPr/>
              <p:nvPr/>
            </p:nvSpPr>
            <p:spPr>
              <a:xfrm>
                <a:off x="179512" y="188640"/>
                <a:ext cx="8712968" cy="648072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464" name="Rectangle 8"/>
              <p:cNvSpPr>
                <a:spLocks noChangeArrowheads="1"/>
              </p:cNvSpPr>
              <p:nvPr/>
            </p:nvSpPr>
            <p:spPr bwMode="auto">
              <a:xfrm>
                <a:off x="467544" y="2232802"/>
                <a:ext cx="6264696" cy="9597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Blip>
                    <a:blip r:embed="rId3"/>
                  </a:buBlip>
                  <a:tabLst/>
                </a:pPr>
                <a:r>
                  <a:rPr kumimoji="0" lang="en-US" sz="2000" i="0" u="none" strike="noStrike" cap="none" normalizeH="0" baseline="0" dirty="0" smtClean="0">
                    <a:ln>
                      <a:noFill/>
                    </a:ln>
                    <a:solidFill>
                      <a:schemeClr val="tx1"/>
                    </a:solidFill>
                    <a:effectLst/>
                    <a:ea typeface="Times New Roman" pitchFamily="18" charset="0"/>
                    <a:cs typeface="Calibri" pitchFamily="34" charset="0"/>
                  </a:rPr>
                  <a:t> Oldest part of town</a:t>
                </a:r>
              </a:p>
              <a:p>
                <a:pPr marL="0" marR="0" lvl="0" indent="0" algn="l" defTabSz="914400" rtl="0" eaLnBrk="0" fontAlgn="base" latinLnBrk="0" hangingPunct="0">
                  <a:lnSpc>
                    <a:spcPct val="100000"/>
                  </a:lnSpc>
                  <a:spcBef>
                    <a:spcPct val="0"/>
                  </a:spcBef>
                  <a:spcAft>
                    <a:spcPct val="0"/>
                  </a:spcAft>
                  <a:buClrTx/>
                  <a:buSzTx/>
                  <a:buBlip>
                    <a:blip r:embed="rId3"/>
                  </a:buBlip>
                  <a:tabLst/>
                </a:pPr>
                <a:r>
                  <a:rPr kumimoji="0" lang="en-US" sz="2000" i="0" u="none" strike="noStrike" cap="none" normalizeH="0" baseline="0" dirty="0" smtClean="0">
                    <a:ln>
                      <a:noFill/>
                    </a:ln>
                    <a:solidFill>
                      <a:schemeClr val="tx1"/>
                    </a:solidFill>
                    <a:effectLst/>
                    <a:ea typeface="Times New Roman" pitchFamily="18" charset="0"/>
                    <a:cs typeface="Calibri" pitchFamily="34" charset="0"/>
                  </a:rPr>
                  <a:t> Usually accumulates shopping and leisure activities</a:t>
                </a:r>
              </a:p>
              <a:p>
                <a:pPr marL="0" marR="0" lvl="0" indent="0" algn="l" defTabSz="914400" rtl="0" eaLnBrk="0" fontAlgn="base" latinLnBrk="0" hangingPunct="0">
                  <a:lnSpc>
                    <a:spcPct val="100000"/>
                  </a:lnSpc>
                  <a:spcBef>
                    <a:spcPct val="0"/>
                  </a:spcBef>
                  <a:spcAft>
                    <a:spcPct val="0"/>
                  </a:spcAft>
                  <a:buClrTx/>
                  <a:buSzTx/>
                  <a:buBlip>
                    <a:blip r:embed="rId3"/>
                  </a:buBlip>
                  <a:tabLst/>
                </a:pPr>
                <a:r>
                  <a:rPr kumimoji="0" lang="en-US" sz="2000" i="0" u="none" strike="noStrike" cap="none" normalizeH="0" baseline="0" dirty="0" smtClean="0">
                    <a:ln>
                      <a:noFill/>
                    </a:ln>
                    <a:solidFill>
                      <a:schemeClr val="tx1"/>
                    </a:solidFill>
                    <a:effectLst/>
                    <a:ea typeface="Times New Roman" pitchFamily="18" charset="0"/>
                    <a:cs typeface="Calibri" pitchFamily="34" charset="0"/>
                  </a:rPr>
                  <a:t> Irregular plan with winding streets</a:t>
                </a:r>
                <a:endParaRPr kumimoji="0" lang="en-US" sz="2000" i="0" u="none" strike="noStrike" cap="none" normalizeH="0" baseline="0" dirty="0" smtClean="0">
                  <a:ln>
                    <a:noFill/>
                  </a:ln>
                  <a:solidFill>
                    <a:schemeClr val="tx1"/>
                  </a:solidFill>
                  <a:effectLst/>
                  <a:cs typeface="Arial" pitchFamily="34" charset="0"/>
                </a:endParaRPr>
              </a:p>
            </p:txBody>
          </p:sp>
          <p:pic>
            <p:nvPicPr>
              <p:cNvPr id="19465"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67544" y="1628800"/>
                <a:ext cx="3028950" cy="581025"/>
              </a:xfrm>
              <a:prstGeom prst="rect">
                <a:avLst/>
              </a:prstGeom>
              <a:noFill/>
              <a:ln w="9525">
                <a:noFill/>
                <a:miter lim="800000"/>
                <a:headEnd/>
                <a:tailEnd/>
              </a:ln>
            </p:spPr>
          </p:pic>
          <p:pic>
            <p:nvPicPr>
              <p:cNvPr id="19468" name="Picture 1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39552" y="3284984"/>
                <a:ext cx="3429000" cy="523875"/>
              </a:xfrm>
              <a:prstGeom prst="rect">
                <a:avLst/>
              </a:prstGeom>
              <a:noFill/>
              <a:ln w="9525">
                <a:noFill/>
                <a:miter lim="800000"/>
                <a:headEnd/>
                <a:tailEnd/>
              </a:ln>
            </p:spPr>
          </p:pic>
          <p:pic>
            <p:nvPicPr>
              <p:cNvPr id="19469" name="Picture 1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39552" y="3861048"/>
                <a:ext cx="6172200" cy="590550"/>
              </a:xfrm>
              <a:prstGeom prst="rect">
                <a:avLst/>
              </a:prstGeom>
              <a:noFill/>
              <a:ln w="9525">
                <a:noFill/>
                <a:miter lim="800000"/>
                <a:headEnd/>
                <a:tailEnd/>
              </a:ln>
            </p:spPr>
          </p:pic>
          <p:pic>
            <p:nvPicPr>
              <p:cNvPr id="19470" name="Picture 14"/>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39552" y="4509120"/>
                <a:ext cx="3390900" cy="590550"/>
              </a:xfrm>
              <a:prstGeom prst="rect">
                <a:avLst/>
              </a:prstGeom>
              <a:noFill/>
              <a:ln w="9525">
                <a:noFill/>
                <a:miter lim="800000"/>
                <a:headEnd/>
                <a:tailEnd/>
              </a:ln>
            </p:spPr>
          </p:pic>
          <p:pic>
            <p:nvPicPr>
              <p:cNvPr id="19471" name="Picture 1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539552" y="5085184"/>
                <a:ext cx="3419475" cy="742950"/>
              </a:xfrm>
              <a:prstGeom prst="rect">
                <a:avLst/>
              </a:prstGeom>
              <a:noFill/>
              <a:ln w="9525">
                <a:noFill/>
                <a:miter lim="800000"/>
                <a:headEnd/>
                <a:tailEnd/>
              </a:ln>
            </p:spPr>
          </p:pic>
          <p:pic>
            <p:nvPicPr>
              <p:cNvPr id="19475" name="Picture 19" descr="http://www.bibliocad.com/biblioteca/image/00020000/4000/edificio-multifamiliar-3d_24599.jpg"/>
              <p:cNvPicPr>
                <a:picLocks noChangeAspect="1" noChangeArrowheads="1"/>
              </p:cNvPicPr>
              <p:nvPr/>
            </p:nvPicPr>
            <p:blipFill>
              <a:blip r:embed="rId9" cstate="print"/>
              <a:srcRect/>
              <a:stretch>
                <a:fillRect/>
              </a:stretch>
            </p:blipFill>
            <p:spPr bwMode="auto">
              <a:xfrm>
                <a:off x="6620345" y="1820535"/>
                <a:ext cx="2106056" cy="14437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477" name="Picture 21" descr="http://www.arqhys.com/construcciones/imagenes/Viviendas%20unifamiliares.jpg"/>
              <p:cNvPicPr>
                <a:picLocks noChangeAspect="1" noChangeArrowheads="1"/>
              </p:cNvPicPr>
              <p:nvPr/>
            </p:nvPicPr>
            <p:blipFill>
              <a:blip r:embed="rId10" cstate="print"/>
              <a:srcRect/>
              <a:stretch>
                <a:fillRect/>
              </a:stretch>
            </p:blipFill>
            <p:spPr bwMode="auto">
              <a:xfrm>
                <a:off x="6732240" y="3212976"/>
                <a:ext cx="2016224" cy="14931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pic>
          <p:nvPicPr>
            <p:cNvPr id="19463" name="Picture 7"/>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395536" y="332656"/>
              <a:ext cx="8208912" cy="982140"/>
            </a:xfrm>
            <a:prstGeom prst="rect">
              <a:avLst/>
            </a:prstGeom>
            <a:noFill/>
            <a:ln w="9525">
              <a:noFill/>
              <a:miter lim="800000"/>
              <a:headEnd/>
              <a:tailEnd/>
            </a:ln>
          </p:spPr>
        </p:pic>
      </p:grp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0" y="0"/>
            <a:ext cx="9144000" cy="6858000"/>
            <a:chOff x="179512" y="188640"/>
            <a:chExt cx="8712968" cy="6480720"/>
          </a:xfrm>
        </p:grpSpPr>
        <p:sp>
          <p:nvSpPr>
            <p:cNvPr id="4" name="3 Rectángulo"/>
            <p:cNvSpPr/>
            <p:nvPr/>
          </p:nvSpPr>
          <p:spPr>
            <a:xfrm>
              <a:off x="179512" y="188640"/>
              <a:ext cx="8712968" cy="648072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5536" y="332656"/>
              <a:ext cx="8208912" cy="982140"/>
            </a:xfrm>
            <a:prstGeom prst="rect">
              <a:avLst/>
            </a:prstGeom>
            <a:noFill/>
            <a:ln w="9525">
              <a:noFill/>
              <a:miter lim="800000"/>
              <a:headEnd/>
              <a:tailEnd/>
            </a:ln>
          </p:spPr>
        </p:pic>
        <p:pic>
          <p:nvPicPr>
            <p:cNvPr id="6"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7544" y="1628800"/>
              <a:ext cx="3028950" cy="581025"/>
            </a:xfrm>
            <a:prstGeom prst="rect">
              <a:avLst/>
            </a:prstGeom>
            <a:noFill/>
            <a:ln w="9525">
              <a:noFill/>
              <a:miter lim="800000"/>
              <a:headEnd/>
              <a:tailEnd/>
            </a:ln>
          </p:spPr>
        </p:pic>
        <p:pic>
          <p:nvPicPr>
            <p:cNvPr id="7" name="Picture 17" descr="http://www.xtec.es/~sescanue/segleXIX/imatges/eixample-cerda.jpg"/>
            <p:cNvPicPr>
              <a:picLocks noChangeAspect="1" noChangeArrowheads="1"/>
            </p:cNvPicPr>
            <p:nvPr/>
          </p:nvPicPr>
          <p:blipFill>
            <a:blip r:embed="rId4" cstate="print"/>
            <a:srcRect/>
            <a:stretch>
              <a:fillRect/>
            </a:stretch>
          </p:blipFill>
          <p:spPr bwMode="auto">
            <a:xfrm>
              <a:off x="3419872" y="2132856"/>
              <a:ext cx="5365944" cy="2611427"/>
            </a:xfrm>
            <a:prstGeom prst="rect">
              <a:avLst/>
            </a:prstGeom>
            <a:noFill/>
          </p:spPr>
        </p:pic>
        <p:pic>
          <p:nvPicPr>
            <p:cNvPr id="18434" name="Picture 2" descr="http://www.kireei.com/ficheros/2/barcelona_planol.jpg"/>
            <p:cNvPicPr>
              <a:picLocks noChangeAspect="1" noChangeArrowheads="1"/>
            </p:cNvPicPr>
            <p:nvPr/>
          </p:nvPicPr>
          <p:blipFill>
            <a:blip r:embed="rId5" cstate="print"/>
            <a:srcRect/>
            <a:stretch>
              <a:fillRect/>
            </a:stretch>
          </p:blipFill>
          <p:spPr bwMode="auto">
            <a:xfrm>
              <a:off x="395536" y="4077072"/>
              <a:ext cx="3810000" cy="2505076"/>
            </a:xfrm>
            <a:prstGeom prst="rect">
              <a:avLst/>
            </a:prstGeom>
            <a:noFill/>
          </p:spPr>
        </p:pic>
        <p:sp>
          <p:nvSpPr>
            <p:cNvPr id="9" name="8 Elipse"/>
            <p:cNvSpPr/>
            <p:nvPr/>
          </p:nvSpPr>
          <p:spPr>
            <a:xfrm>
              <a:off x="4716016" y="2852936"/>
              <a:ext cx="2592288" cy="2088232"/>
            </a:xfrm>
            <a:prstGeom prst="ellipse">
              <a:avLst/>
            </a:prstGeom>
            <a:noFill/>
            <a:ln w="571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Elipse"/>
            <p:cNvSpPr/>
            <p:nvPr/>
          </p:nvSpPr>
          <p:spPr>
            <a:xfrm>
              <a:off x="2267744" y="5301208"/>
              <a:ext cx="999728" cy="1016496"/>
            </a:xfrm>
            <a:prstGeom prst="ellipse">
              <a:avLst/>
            </a:prstGeom>
            <a:noFill/>
            <a:ln w="762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10 Grupo"/>
          <p:cNvGrpSpPr/>
          <p:nvPr/>
        </p:nvGrpSpPr>
        <p:grpSpPr>
          <a:xfrm>
            <a:off x="0" y="0"/>
            <a:ext cx="9144000" cy="6858000"/>
            <a:chOff x="179512" y="188640"/>
            <a:chExt cx="8712968" cy="6480720"/>
          </a:xfrm>
        </p:grpSpPr>
        <p:sp>
          <p:nvSpPr>
            <p:cNvPr id="2" name="1 Rectángulo"/>
            <p:cNvSpPr/>
            <p:nvPr/>
          </p:nvSpPr>
          <p:spPr>
            <a:xfrm>
              <a:off x="179512" y="188640"/>
              <a:ext cx="8712968" cy="648072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5536" y="332656"/>
              <a:ext cx="8208912" cy="982140"/>
            </a:xfrm>
            <a:prstGeom prst="rect">
              <a:avLst/>
            </a:prstGeom>
            <a:noFill/>
            <a:ln w="9525">
              <a:noFill/>
              <a:miter lim="800000"/>
              <a:headEnd/>
              <a:tailEnd/>
            </a:ln>
          </p:spPr>
        </p:pic>
        <p:pic>
          <p:nvPicPr>
            <p:cNvPr id="4" name="Picture 1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67544" y="1772816"/>
              <a:ext cx="3419475" cy="742950"/>
            </a:xfrm>
            <a:prstGeom prst="rect">
              <a:avLst/>
            </a:prstGeom>
            <a:noFill/>
            <a:ln w="9525">
              <a:noFill/>
              <a:miter lim="800000"/>
              <a:headEnd/>
              <a:tailEnd/>
            </a:ln>
          </p:spPr>
        </p:pic>
        <p:pic>
          <p:nvPicPr>
            <p:cNvPr id="22530" name="Picture 2" descr="http://www.ingeba.org/lurralde/lurranet/lur31/31victor/31vicf2.jpg"/>
            <p:cNvPicPr>
              <a:picLocks noChangeAspect="1" noChangeArrowheads="1"/>
            </p:cNvPicPr>
            <p:nvPr/>
          </p:nvPicPr>
          <p:blipFill>
            <a:blip r:embed="rId4" cstate="print"/>
            <a:srcRect/>
            <a:stretch>
              <a:fillRect/>
            </a:stretch>
          </p:blipFill>
          <p:spPr bwMode="auto">
            <a:xfrm>
              <a:off x="1835696" y="2564904"/>
              <a:ext cx="5695950" cy="3533776"/>
            </a:xfrm>
            <a:prstGeom prst="rect">
              <a:avLst/>
            </a:prstGeom>
            <a:noFill/>
          </p:spPr>
        </p:pic>
        <p:sp>
          <p:nvSpPr>
            <p:cNvPr id="9" name="8 Forma libre"/>
            <p:cNvSpPr/>
            <p:nvPr/>
          </p:nvSpPr>
          <p:spPr>
            <a:xfrm>
              <a:off x="1802296" y="3538330"/>
              <a:ext cx="5671930" cy="1929634"/>
            </a:xfrm>
            <a:custGeom>
              <a:avLst/>
              <a:gdLst>
                <a:gd name="connsiteX0" fmla="*/ 0 w 5671930"/>
                <a:gd name="connsiteY0" fmla="*/ 1921566 h 1929634"/>
                <a:gd name="connsiteX1" fmla="*/ 159026 w 5671930"/>
                <a:gd name="connsiteY1" fmla="*/ 1908313 h 1929634"/>
                <a:gd name="connsiteX2" fmla="*/ 212034 w 5671930"/>
                <a:gd name="connsiteY2" fmla="*/ 1828800 h 1929634"/>
                <a:gd name="connsiteX3" fmla="*/ 238539 w 5671930"/>
                <a:gd name="connsiteY3" fmla="*/ 1802296 h 1929634"/>
                <a:gd name="connsiteX4" fmla="*/ 278295 w 5671930"/>
                <a:gd name="connsiteY4" fmla="*/ 1709531 h 1929634"/>
                <a:gd name="connsiteX5" fmla="*/ 331304 w 5671930"/>
                <a:gd name="connsiteY5" fmla="*/ 1603513 h 1929634"/>
                <a:gd name="connsiteX6" fmla="*/ 371061 w 5671930"/>
                <a:gd name="connsiteY6" fmla="*/ 1590261 h 1929634"/>
                <a:gd name="connsiteX7" fmla="*/ 410817 w 5671930"/>
                <a:gd name="connsiteY7" fmla="*/ 1563757 h 1929634"/>
                <a:gd name="connsiteX8" fmla="*/ 530087 w 5671930"/>
                <a:gd name="connsiteY8" fmla="*/ 1537253 h 1929634"/>
                <a:gd name="connsiteX9" fmla="*/ 596347 w 5671930"/>
                <a:gd name="connsiteY9" fmla="*/ 1497496 h 1929634"/>
                <a:gd name="connsiteX10" fmla="*/ 675861 w 5671930"/>
                <a:gd name="connsiteY10" fmla="*/ 1457740 h 1929634"/>
                <a:gd name="connsiteX11" fmla="*/ 742121 w 5671930"/>
                <a:gd name="connsiteY11" fmla="*/ 1404731 h 1929634"/>
                <a:gd name="connsiteX12" fmla="*/ 768626 w 5671930"/>
                <a:gd name="connsiteY12" fmla="*/ 1378227 h 1929634"/>
                <a:gd name="connsiteX13" fmla="*/ 808382 w 5671930"/>
                <a:gd name="connsiteY13" fmla="*/ 1364974 h 1929634"/>
                <a:gd name="connsiteX14" fmla="*/ 821634 w 5671930"/>
                <a:gd name="connsiteY14" fmla="*/ 1325218 h 1929634"/>
                <a:gd name="connsiteX15" fmla="*/ 861391 w 5671930"/>
                <a:gd name="connsiteY15" fmla="*/ 1311966 h 1929634"/>
                <a:gd name="connsiteX16" fmla="*/ 901147 w 5671930"/>
                <a:gd name="connsiteY16" fmla="*/ 1285461 h 1929634"/>
                <a:gd name="connsiteX17" fmla="*/ 927652 w 5671930"/>
                <a:gd name="connsiteY17" fmla="*/ 1258957 h 1929634"/>
                <a:gd name="connsiteX18" fmla="*/ 967408 w 5671930"/>
                <a:gd name="connsiteY18" fmla="*/ 1232453 h 1929634"/>
                <a:gd name="connsiteX19" fmla="*/ 993913 w 5671930"/>
                <a:gd name="connsiteY19" fmla="*/ 1205948 h 1929634"/>
                <a:gd name="connsiteX20" fmla="*/ 1046921 w 5671930"/>
                <a:gd name="connsiteY20" fmla="*/ 1179444 h 1929634"/>
                <a:gd name="connsiteX21" fmla="*/ 1126434 w 5671930"/>
                <a:gd name="connsiteY21" fmla="*/ 1139687 h 1929634"/>
                <a:gd name="connsiteX22" fmla="*/ 1258956 w 5671930"/>
                <a:gd name="connsiteY22" fmla="*/ 1046922 h 1929634"/>
                <a:gd name="connsiteX23" fmla="*/ 1351721 w 5671930"/>
                <a:gd name="connsiteY23" fmla="*/ 1007166 h 1929634"/>
                <a:gd name="connsiteX24" fmla="*/ 1417982 w 5671930"/>
                <a:gd name="connsiteY24" fmla="*/ 954157 h 1929634"/>
                <a:gd name="connsiteX25" fmla="*/ 1484243 w 5671930"/>
                <a:gd name="connsiteY25" fmla="*/ 914400 h 1929634"/>
                <a:gd name="connsiteX26" fmla="*/ 1537252 w 5671930"/>
                <a:gd name="connsiteY26" fmla="*/ 874644 h 1929634"/>
                <a:gd name="connsiteX27" fmla="*/ 1590261 w 5671930"/>
                <a:gd name="connsiteY27" fmla="*/ 861392 h 1929634"/>
                <a:gd name="connsiteX28" fmla="*/ 1643269 w 5671930"/>
                <a:gd name="connsiteY28" fmla="*/ 834887 h 1929634"/>
                <a:gd name="connsiteX29" fmla="*/ 1669774 w 5671930"/>
                <a:gd name="connsiteY29" fmla="*/ 808383 h 1929634"/>
                <a:gd name="connsiteX30" fmla="*/ 1736034 w 5671930"/>
                <a:gd name="connsiteY30" fmla="*/ 781879 h 1929634"/>
                <a:gd name="connsiteX31" fmla="*/ 1855304 w 5671930"/>
                <a:gd name="connsiteY31" fmla="*/ 728870 h 1929634"/>
                <a:gd name="connsiteX32" fmla="*/ 1934817 w 5671930"/>
                <a:gd name="connsiteY32" fmla="*/ 675861 h 1929634"/>
                <a:gd name="connsiteX33" fmla="*/ 2014330 w 5671930"/>
                <a:gd name="connsiteY33" fmla="*/ 649357 h 1929634"/>
                <a:gd name="connsiteX34" fmla="*/ 2054087 w 5671930"/>
                <a:gd name="connsiteY34" fmla="*/ 622853 h 1929634"/>
                <a:gd name="connsiteX35" fmla="*/ 2133600 w 5671930"/>
                <a:gd name="connsiteY35" fmla="*/ 609600 h 1929634"/>
                <a:gd name="connsiteX36" fmla="*/ 2279374 w 5671930"/>
                <a:gd name="connsiteY36" fmla="*/ 530087 h 1929634"/>
                <a:gd name="connsiteX37" fmla="*/ 2398643 w 5671930"/>
                <a:gd name="connsiteY37" fmla="*/ 490331 h 1929634"/>
                <a:gd name="connsiteX38" fmla="*/ 2504661 w 5671930"/>
                <a:gd name="connsiteY38" fmla="*/ 477079 h 1929634"/>
                <a:gd name="connsiteX39" fmla="*/ 2597426 w 5671930"/>
                <a:gd name="connsiteY39" fmla="*/ 450574 h 1929634"/>
                <a:gd name="connsiteX40" fmla="*/ 2676939 w 5671930"/>
                <a:gd name="connsiteY40" fmla="*/ 437322 h 1929634"/>
                <a:gd name="connsiteX41" fmla="*/ 2743200 w 5671930"/>
                <a:gd name="connsiteY41" fmla="*/ 397566 h 1929634"/>
                <a:gd name="connsiteX42" fmla="*/ 2809461 w 5671930"/>
                <a:gd name="connsiteY42" fmla="*/ 384313 h 1929634"/>
                <a:gd name="connsiteX43" fmla="*/ 2862469 w 5671930"/>
                <a:gd name="connsiteY43" fmla="*/ 371061 h 1929634"/>
                <a:gd name="connsiteX44" fmla="*/ 2941982 w 5671930"/>
                <a:gd name="connsiteY44" fmla="*/ 344557 h 1929634"/>
                <a:gd name="connsiteX45" fmla="*/ 3087756 w 5671930"/>
                <a:gd name="connsiteY45" fmla="*/ 318053 h 1929634"/>
                <a:gd name="connsiteX46" fmla="*/ 3180521 w 5671930"/>
                <a:gd name="connsiteY46" fmla="*/ 291548 h 1929634"/>
                <a:gd name="connsiteX47" fmla="*/ 3564834 w 5671930"/>
                <a:gd name="connsiteY47" fmla="*/ 304800 h 1929634"/>
                <a:gd name="connsiteX48" fmla="*/ 3737113 w 5671930"/>
                <a:gd name="connsiteY48" fmla="*/ 278296 h 1929634"/>
                <a:gd name="connsiteX49" fmla="*/ 3896139 w 5671930"/>
                <a:gd name="connsiteY49" fmla="*/ 265044 h 1929634"/>
                <a:gd name="connsiteX50" fmla="*/ 4068417 w 5671930"/>
                <a:gd name="connsiteY50" fmla="*/ 238540 h 1929634"/>
                <a:gd name="connsiteX51" fmla="*/ 4187687 w 5671930"/>
                <a:gd name="connsiteY51" fmla="*/ 225287 h 1929634"/>
                <a:gd name="connsiteX52" fmla="*/ 4399721 w 5671930"/>
                <a:gd name="connsiteY52" fmla="*/ 172279 h 1929634"/>
                <a:gd name="connsiteX53" fmla="*/ 4518991 w 5671930"/>
                <a:gd name="connsiteY53" fmla="*/ 132522 h 1929634"/>
                <a:gd name="connsiteX54" fmla="*/ 4558747 w 5671930"/>
                <a:gd name="connsiteY54" fmla="*/ 119270 h 1929634"/>
                <a:gd name="connsiteX55" fmla="*/ 4598504 w 5671930"/>
                <a:gd name="connsiteY55" fmla="*/ 92766 h 1929634"/>
                <a:gd name="connsiteX56" fmla="*/ 4678017 w 5671930"/>
                <a:gd name="connsiteY56" fmla="*/ 79513 h 1929634"/>
                <a:gd name="connsiteX57" fmla="*/ 4731026 w 5671930"/>
                <a:gd name="connsiteY57" fmla="*/ 66261 h 1929634"/>
                <a:gd name="connsiteX58" fmla="*/ 4810539 w 5671930"/>
                <a:gd name="connsiteY58" fmla="*/ 53009 h 1929634"/>
                <a:gd name="connsiteX59" fmla="*/ 4943061 w 5671930"/>
                <a:gd name="connsiteY59" fmla="*/ 26505 h 1929634"/>
                <a:gd name="connsiteX60" fmla="*/ 5035826 w 5671930"/>
                <a:gd name="connsiteY60" fmla="*/ 0 h 1929634"/>
                <a:gd name="connsiteX61" fmla="*/ 5671930 w 5671930"/>
                <a:gd name="connsiteY61" fmla="*/ 13253 h 1929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671930" h="1929634">
                  <a:moveTo>
                    <a:pt x="0" y="1921566"/>
                  </a:moveTo>
                  <a:cubicBezTo>
                    <a:pt x="53009" y="1917148"/>
                    <a:pt x="110293" y="1929634"/>
                    <a:pt x="159026" y="1908313"/>
                  </a:cubicBezTo>
                  <a:cubicBezTo>
                    <a:pt x="188209" y="1895545"/>
                    <a:pt x="189509" y="1851324"/>
                    <a:pt x="212034" y="1828800"/>
                  </a:cubicBezTo>
                  <a:lnTo>
                    <a:pt x="238539" y="1802296"/>
                  </a:lnTo>
                  <a:cubicBezTo>
                    <a:pt x="273593" y="1662076"/>
                    <a:pt x="226001" y="1827192"/>
                    <a:pt x="278295" y="1709531"/>
                  </a:cubicBezTo>
                  <a:cubicBezTo>
                    <a:pt x="297516" y="1666284"/>
                    <a:pt x="290070" y="1628254"/>
                    <a:pt x="331304" y="1603513"/>
                  </a:cubicBezTo>
                  <a:cubicBezTo>
                    <a:pt x="343282" y="1596326"/>
                    <a:pt x="357809" y="1594678"/>
                    <a:pt x="371061" y="1590261"/>
                  </a:cubicBezTo>
                  <a:cubicBezTo>
                    <a:pt x="384313" y="1581426"/>
                    <a:pt x="396571" y="1570880"/>
                    <a:pt x="410817" y="1563757"/>
                  </a:cubicBezTo>
                  <a:cubicBezTo>
                    <a:pt x="443440" y="1547446"/>
                    <a:pt x="499549" y="1542343"/>
                    <a:pt x="530087" y="1537253"/>
                  </a:cubicBezTo>
                  <a:cubicBezTo>
                    <a:pt x="581854" y="1485485"/>
                    <a:pt x="527537" y="1531901"/>
                    <a:pt x="596347" y="1497496"/>
                  </a:cubicBezTo>
                  <a:cubicBezTo>
                    <a:pt x="699103" y="1446118"/>
                    <a:pt x="575934" y="1491048"/>
                    <a:pt x="675861" y="1457740"/>
                  </a:cubicBezTo>
                  <a:cubicBezTo>
                    <a:pt x="739847" y="1393752"/>
                    <a:pt x="658546" y="1471590"/>
                    <a:pt x="742121" y="1404731"/>
                  </a:cubicBezTo>
                  <a:cubicBezTo>
                    <a:pt x="751877" y="1396926"/>
                    <a:pt x="757912" y="1384655"/>
                    <a:pt x="768626" y="1378227"/>
                  </a:cubicBezTo>
                  <a:cubicBezTo>
                    <a:pt x="780604" y="1371040"/>
                    <a:pt x="795130" y="1369392"/>
                    <a:pt x="808382" y="1364974"/>
                  </a:cubicBezTo>
                  <a:cubicBezTo>
                    <a:pt x="812799" y="1351722"/>
                    <a:pt x="811756" y="1335095"/>
                    <a:pt x="821634" y="1325218"/>
                  </a:cubicBezTo>
                  <a:cubicBezTo>
                    <a:pt x="831512" y="1315340"/>
                    <a:pt x="848897" y="1318213"/>
                    <a:pt x="861391" y="1311966"/>
                  </a:cubicBezTo>
                  <a:cubicBezTo>
                    <a:pt x="875637" y="1304843"/>
                    <a:pt x="888710" y="1295411"/>
                    <a:pt x="901147" y="1285461"/>
                  </a:cubicBezTo>
                  <a:cubicBezTo>
                    <a:pt x="910903" y="1277656"/>
                    <a:pt x="917896" y="1266762"/>
                    <a:pt x="927652" y="1258957"/>
                  </a:cubicBezTo>
                  <a:cubicBezTo>
                    <a:pt x="940089" y="1249008"/>
                    <a:pt x="954971" y="1242402"/>
                    <a:pt x="967408" y="1232453"/>
                  </a:cubicBezTo>
                  <a:cubicBezTo>
                    <a:pt x="977165" y="1224648"/>
                    <a:pt x="983517" y="1212879"/>
                    <a:pt x="993913" y="1205948"/>
                  </a:cubicBezTo>
                  <a:cubicBezTo>
                    <a:pt x="1010350" y="1194990"/>
                    <a:pt x="1029769" y="1189245"/>
                    <a:pt x="1046921" y="1179444"/>
                  </a:cubicBezTo>
                  <a:cubicBezTo>
                    <a:pt x="1118853" y="1138340"/>
                    <a:pt x="1053543" y="1163986"/>
                    <a:pt x="1126434" y="1139687"/>
                  </a:cubicBezTo>
                  <a:cubicBezTo>
                    <a:pt x="1175539" y="1090584"/>
                    <a:pt x="1165253" y="1096897"/>
                    <a:pt x="1258956" y="1046922"/>
                  </a:cubicBezTo>
                  <a:cubicBezTo>
                    <a:pt x="1288640" y="1031091"/>
                    <a:pt x="1322662" y="1024117"/>
                    <a:pt x="1351721" y="1007166"/>
                  </a:cubicBezTo>
                  <a:cubicBezTo>
                    <a:pt x="1376153" y="992914"/>
                    <a:pt x="1394810" y="970378"/>
                    <a:pt x="1417982" y="954157"/>
                  </a:cubicBezTo>
                  <a:cubicBezTo>
                    <a:pt x="1439083" y="939386"/>
                    <a:pt x="1462811" y="928688"/>
                    <a:pt x="1484243" y="914400"/>
                  </a:cubicBezTo>
                  <a:cubicBezTo>
                    <a:pt x="1502620" y="902148"/>
                    <a:pt x="1517497" y="884521"/>
                    <a:pt x="1537252" y="874644"/>
                  </a:cubicBezTo>
                  <a:cubicBezTo>
                    <a:pt x="1553543" y="866499"/>
                    <a:pt x="1572591" y="865809"/>
                    <a:pt x="1590261" y="861392"/>
                  </a:cubicBezTo>
                  <a:cubicBezTo>
                    <a:pt x="1607930" y="852557"/>
                    <a:pt x="1626832" y="845845"/>
                    <a:pt x="1643269" y="834887"/>
                  </a:cubicBezTo>
                  <a:cubicBezTo>
                    <a:pt x="1653665" y="827956"/>
                    <a:pt x="1658926" y="814582"/>
                    <a:pt x="1669774" y="808383"/>
                  </a:cubicBezTo>
                  <a:cubicBezTo>
                    <a:pt x="1690428" y="796581"/>
                    <a:pt x="1714757" y="792517"/>
                    <a:pt x="1736034" y="781879"/>
                  </a:cubicBezTo>
                  <a:cubicBezTo>
                    <a:pt x="1862037" y="718877"/>
                    <a:pt x="1650172" y="797246"/>
                    <a:pt x="1855304" y="728870"/>
                  </a:cubicBezTo>
                  <a:cubicBezTo>
                    <a:pt x="1885524" y="718797"/>
                    <a:pt x="1908313" y="693531"/>
                    <a:pt x="1934817" y="675861"/>
                  </a:cubicBezTo>
                  <a:cubicBezTo>
                    <a:pt x="1958063" y="660364"/>
                    <a:pt x="1987826" y="658192"/>
                    <a:pt x="2014330" y="649357"/>
                  </a:cubicBezTo>
                  <a:cubicBezTo>
                    <a:pt x="2029440" y="644320"/>
                    <a:pt x="2038977" y="627890"/>
                    <a:pt x="2054087" y="622853"/>
                  </a:cubicBezTo>
                  <a:cubicBezTo>
                    <a:pt x="2079578" y="614356"/>
                    <a:pt x="2107096" y="614018"/>
                    <a:pt x="2133600" y="609600"/>
                  </a:cubicBezTo>
                  <a:cubicBezTo>
                    <a:pt x="2189450" y="572367"/>
                    <a:pt x="2200741" y="562465"/>
                    <a:pt x="2279374" y="530087"/>
                  </a:cubicBezTo>
                  <a:cubicBezTo>
                    <a:pt x="2318124" y="514131"/>
                    <a:pt x="2357060" y="495529"/>
                    <a:pt x="2398643" y="490331"/>
                  </a:cubicBezTo>
                  <a:lnTo>
                    <a:pt x="2504661" y="477079"/>
                  </a:lnTo>
                  <a:cubicBezTo>
                    <a:pt x="2542548" y="464450"/>
                    <a:pt x="2555831" y="458893"/>
                    <a:pt x="2597426" y="450574"/>
                  </a:cubicBezTo>
                  <a:cubicBezTo>
                    <a:pt x="2623774" y="445304"/>
                    <a:pt x="2650435" y="441739"/>
                    <a:pt x="2676939" y="437322"/>
                  </a:cubicBezTo>
                  <a:cubicBezTo>
                    <a:pt x="2699026" y="424070"/>
                    <a:pt x="2719285" y="407132"/>
                    <a:pt x="2743200" y="397566"/>
                  </a:cubicBezTo>
                  <a:cubicBezTo>
                    <a:pt x="2764113" y="389201"/>
                    <a:pt x="2787473" y="389199"/>
                    <a:pt x="2809461" y="384313"/>
                  </a:cubicBezTo>
                  <a:cubicBezTo>
                    <a:pt x="2827240" y="380362"/>
                    <a:pt x="2845024" y="376294"/>
                    <a:pt x="2862469" y="371061"/>
                  </a:cubicBezTo>
                  <a:cubicBezTo>
                    <a:pt x="2889229" y="363033"/>
                    <a:pt x="2915478" y="353392"/>
                    <a:pt x="2941982" y="344557"/>
                  </a:cubicBezTo>
                  <a:cubicBezTo>
                    <a:pt x="2963302" y="337450"/>
                    <a:pt x="3071068" y="321391"/>
                    <a:pt x="3087756" y="318053"/>
                  </a:cubicBezTo>
                  <a:cubicBezTo>
                    <a:pt x="3129351" y="309734"/>
                    <a:pt x="3142634" y="304177"/>
                    <a:pt x="3180521" y="291548"/>
                  </a:cubicBezTo>
                  <a:cubicBezTo>
                    <a:pt x="3308625" y="295965"/>
                    <a:pt x="3436654" y="304800"/>
                    <a:pt x="3564834" y="304800"/>
                  </a:cubicBezTo>
                  <a:cubicBezTo>
                    <a:pt x="3594856" y="304800"/>
                    <a:pt x="3703645" y="282015"/>
                    <a:pt x="3737113" y="278296"/>
                  </a:cubicBezTo>
                  <a:cubicBezTo>
                    <a:pt x="3789980" y="272422"/>
                    <a:pt x="3843211" y="270337"/>
                    <a:pt x="3896139" y="265044"/>
                  </a:cubicBezTo>
                  <a:cubicBezTo>
                    <a:pt x="4162902" y="238368"/>
                    <a:pt x="3879704" y="265500"/>
                    <a:pt x="4068417" y="238540"/>
                  </a:cubicBezTo>
                  <a:cubicBezTo>
                    <a:pt x="4108016" y="232883"/>
                    <a:pt x="4147930" y="229705"/>
                    <a:pt x="4187687" y="225287"/>
                  </a:cubicBezTo>
                  <a:cubicBezTo>
                    <a:pt x="4336589" y="175654"/>
                    <a:pt x="4265470" y="191457"/>
                    <a:pt x="4399721" y="172279"/>
                  </a:cubicBezTo>
                  <a:lnTo>
                    <a:pt x="4518991" y="132522"/>
                  </a:lnTo>
                  <a:cubicBezTo>
                    <a:pt x="4532243" y="128105"/>
                    <a:pt x="4547124" y="127018"/>
                    <a:pt x="4558747" y="119270"/>
                  </a:cubicBezTo>
                  <a:cubicBezTo>
                    <a:pt x="4571999" y="110435"/>
                    <a:pt x="4583394" y="97803"/>
                    <a:pt x="4598504" y="92766"/>
                  </a:cubicBezTo>
                  <a:cubicBezTo>
                    <a:pt x="4623995" y="84269"/>
                    <a:pt x="4651669" y="84783"/>
                    <a:pt x="4678017" y="79513"/>
                  </a:cubicBezTo>
                  <a:cubicBezTo>
                    <a:pt x="4695877" y="75941"/>
                    <a:pt x="4713166" y="69833"/>
                    <a:pt x="4731026" y="66261"/>
                  </a:cubicBezTo>
                  <a:cubicBezTo>
                    <a:pt x="4757374" y="60991"/>
                    <a:pt x="4784129" y="57961"/>
                    <a:pt x="4810539" y="53009"/>
                  </a:cubicBezTo>
                  <a:cubicBezTo>
                    <a:pt x="4854816" y="44707"/>
                    <a:pt x="4900324" y="40751"/>
                    <a:pt x="4943061" y="26505"/>
                  </a:cubicBezTo>
                  <a:cubicBezTo>
                    <a:pt x="5000096" y="7493"/>
                    <a:pt x="4969265" y="16641"/>
                    <a:pt x="5035826" y="0"/>
                  </a:cubicBezTo>
                  <a:cubicBezTo>
                    <a:pt x="5247857" y="4610"/>
                    <a:pt x="5459849" y="13253"/>
                    <a:pt x="5671930" y="13253"/>
                  </a:cubicBezTo>
                </a:path>
              </a:pathLst>
            </a:custGeom>
            <a:ln w="57150">
              <a:solidFill>
                <a:srgbClr val="C0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grpSp>
    </p:spTree>
  </p:cSld>
  <p:clrMapOvr>
    <a:masterClrMapping/>
  </p:clrMapOvr>
  <p:transition spd="med">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2880" y="65162"/>
            <a:ext cx="9018240" cy="6727676"/>
          </a:xfrm>
          <a:prstGeom prst="rect">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2 Subtítulo"/>
          <p:cNvSpPr txBox="1">
            <a:spLocks/>
          </p:cNvSpPr>
          <p:nvPr/>
        </p:nvSpPr>
        <p:spPr>
          <a:xfrm>
            <a:off x="899592" y="1700808"/>
            <a:ext cx="7272808" cy="4392488"/>
          </a:xfrm>
          <a:prstGeom prst="rect">
            <a:avLst/>
          </a:prstGeom>
        </p:spPr>
        <p:txBody>
          <a:bodyPr vert="horz" lIns="91440" tIns="45720" rIns="91440" bIns="45720" rtlCol="0">
            <a:normAutofit fontScale="6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Cities are exciting, dynamic places to visit and to live. Impressive and monumental examples of human civilization on the landscape, cities also facilitate a number of problems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principal problems of Cities are its overpopulation, it’s dangerous environment, its dwindling water ,  its air pollution. Poverty, Housing, Crime, Health, and Education.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One of  City problems is that it has an enormous population that continues to rapidly increase every day.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There are many people that move to City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and many people that are born there every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year. These factors contribute even more to</a:t>
            </a:r>
          </a:p>
          <a:p>
            <a:pPr marL="342900" marR="0" lvl="0" indent="-342900" algn="l" defTabSz="914400" rtl="0" eaLnBrk="1" fontAlgn="auto" latinLnBrk="0" hangingPunct="1">
              <a:lnSpc>
                <a:spcPct val="100000"/>
              </a:lnSpc>
              <a:spcBef>
                <a:spcPct val="20000"/>
              </a:spcBef>
              <a:spcAft>
                <a:spcPts val="0"/>
              </a:spcAft>
              <a:buClrTx/>
              <a:buSzTx/>
              <a:tabLst/>
              <a:defRPr/>
            </a:pPr>
            <a:r>
              <a:rPr lang="en-US" sz="3200" dirty="0" smtClean="0"/>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its overpopulation.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7"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95536" y="260648"/>
            <a:ext cx="8424936" cy="1080120"/>
          </a:xfrm>
          <a:prstGeom prst="rect">
            <a:avLst/>
          </a:prstGeom>
          <a:noFill/>
          <a:ln w="9525">
            <a:noFill/>
            <a:miter lim="800000"/>
            <a:headEnd/>
            <a:tailEnd/>
          </a:ln>
        </p:spPr>
      </p:pic>
      <p:pic>
        <p:nvPicPr>
          <p:cNvPr id="7" name="Picture 2" descr="http://2.bp.blogspot.com/_7N0xPVn6IL8/S_mJ0NYqgmI/AAAAAAAAACs/KSRhPv9OLgY/s320/overpopulation.jpg"/>
          <p:cNvPicPr>
            <a:picLocks noChangeAspect="1" noChangeArrowheads="1"/>
          </p:cNvPicPr>
          <p:nvPr/>
        </p:nvPicPr>
        <p:blipFill>
          <a:blip r:embed="rId3" cstate="print"/>
          <a:srcRect/>
          <a:stretch>
            <a:fillRect/>
          </a:stretch>
        </p:blipFill>
        <p:spPr bwMode="auto">
          <a:xfrm>
            <a:off x="6637717" y="4264833"/>
            <a:ext cx="2088232" cy="2247698"/>
          </a:xfrm>
          <a:prstGeom prst="rect">
            <a:avLst/>
          </a:prstGeom>
          <a:noFill/>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556</TotalTime>
  <Words>706</Words>
  <Application>Microsoft Office PowerPoint</Application>
  <PresentationFormat>Presentación en pantalla (4:3)</PresentationFormat>
  <Paragraphs>72</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alexis</dc:creator>
  <cp:lastModifiedBy>alexis</cp:lastModifiedBy>
  <cp:revision>42</cp:revision>
  <dcterms:created xsi:type="dcterms:W3CDTF">2011-06-18T19:11:27Z</dcterms:created>
  <dcterms:modified xsi:type="dcterms:W3CDTF">2011-06-21T15:28:47Z</dcterms:modified>
</cp:coreProperties>
</file>